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1"/>
  </p:sldMasterIdLst>
  <p:notesMasterIdLst>
    <p:notesMasterId r:id="rId3"/>
  </p:notesMasterIdLst>
  <p:sldIdLst>
    <p:sldId id="259" r:id="rId2"/>
  </p:sldIdLst>
  <p:sldSz cx="30275213" cy="42803763"/>
  <p:notesSz cx="6797675" cy="9928225"/>
  <p:embeddedFontLst>
    <p:embeddedFont>
      <p:font typeface="Calibri" panose="020F0502020204030204" pitchFamily="34" charset="0"/>
      <p:regular r:id="rId4"/>
      <p:bold r:id="rId5"/>
      <p:italic r:id="rId6"/>
      <p:boldItalic r:id="rId7"/>
    </p:embeddedFont>
    <p:embeddedFont>
      <p:font typeface="Calibri Light" panose="020F0302020204030204" pitchFamily="34" charset="0"/>
      <p:regular r:id="rId8"/>
      <p:italic r:id="rId9"/>
    </p:embeddedFont>
    <p:embeddedFont>
      <p:font typeface="ITC Lubalin Graph Std Medium" panose="02000505030000020004" pitchFamily="50" charset="0"/>
      <p:regular r:id="rId10"/>
    </p:embeddedFont>
    <p:embeddedFont>
      <p:font typeface="Open Sans" panose="020B0606030504020204" pitchFamily="34" charset="0"/>
      <p:regular r:id="rId11"/>
      <p:bold r:id="rId12"/>
      <p:italic r:id="rId13"/>
      <p:boldItalic r:id="rId1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3E78BC"/>
    <a:srgbClr val="0046AD"/>
    <a:srgbClr val="009DDB"/>
    <a:srgbClr val="59CBE8"/>
    <a:srgbClr val="35669F"/>
    <a:srgbClr val="F16A37"/>
    <a:srgbClr val="00AA8E"/>
    <a:srgbClr val="7CA3DC"/>
    <a:srgbClr val="AEC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068" autoAdjust="0"/>
    <p:restoredTop sz="95833" autoAdjust="0"/>
  </p:normalViewPr>
  <p:slideViewPr>
    <p:cSldViewPr snapToGrid="0" snapToObjects="1">
      <p:cViewPr>
        <p:scale>
          <a:sx n="25" d="100"/>
          <a:sy n="25" d="100"/>
        </p:scale>
        <p:origin x="3192" y="1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presProps" Target="pres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B026807-F99B-A04D-ACE5-924C5E607FBD}" type="datetimeFigureOut">
              <a:rPr lang="en-US" smtClean="0"/>
              <a:t>5/14/2021</a:t>
            </a:fld>
            <a:endParaRPr lang="en-US"/>
          </a:p>
        </p:txBody>
      </p:sp>
      <p:sp>
        <p:nvSpPr>
          <p:cNvPr id="4" name="Slide Image Placeholder 3"/>
          <p:cNvSpPr>
            <a:spLocks noGrp="1" noRot="1" noChangeAspect="1"/>
          </p:cNvSpPr>
          <p:nvPr>
            <p:ph type="sldImg" idx="2"/>
          </p:nvPr>
        </p:nvSpPr>
        <p:spPr>
          <a:xfrm>
            <a:off x="2214563" y="1241425"/>
            <a:ext cx="23685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838EE8F-0D31-3C41-B015-CCB41FDA037F}" type="slidenum">
              <a:rPr lang="en-US" smtClean="0"/>
              <a:t>‹#›</a:t>
            </a:fld>
            <a:endParaRPr lang="en-US"/>
          </a:p>
        </p:txBody>
      </p:sp>
    </p:spTree>
    <p:extLst>
      <p:ext uri="{BB962C8B-B14F-4D97-AF65-F5344CB8AC3E}">
        <p14:creationId xmlns:p14="http://schemas.microsoft.com/office/powerpoint/2010/main" val="1352139094"/>
      </p:ext>
    </p:extLst>
  </p:cSld>
  <p:clrMap bg1="lt1" tx1="dk1" bg2="lt2" tx2="dk2" accent1="accent1" accent2="accent2" accent3="accent3" accent4="accent4" accent5="accent5" accent6="accent6" hlink="hlink" folHlink="folHlink"/>
  <p:notesStyle>
    <a:lvl1pPr marL="0" algn="l" defTabSz="3507730" rtl="0" eaLnBrk="1" latinLnBrk="0" hangingPunct="1">
      <a:defRPr sz="4603" kern="1200">
        <a:solidFill>
          <a:schemeClr val="tx1"/>
        </a:solidFill>
        <a:latin typeface="+mn-lt"/>
        <a:ea typeface="+mn-ea"/>
        <a:cs typeface="+mn-cs"/>
      </a:defRPr>
    </a:lvl1pPr>
    <a:lvl2pPr marL="1753865" algn="l" defTabSz="3507730" rtl="0" eaLnBrk="1" latinLnBrk="0" hangingPunct="1">
      <a:defRPr sz="4603" kern="1200">
        <a:solidFill>
          <a:schemeClr val="tx1"/>
        </a:solidFill>
        <a:latin typeface="+mn-lt"/>
        <a:ea typeface="+mn-ea"/>
        <a:cs typeface="+mn-cs"/>
      </a:defRPr>
    </a:lvl2pPr>
    <a:lvl3pPr marL="3507730" algn="l" defTabSz="3507730" rtl="0" eaLnBrk="1" latinLnBrk="0" hangingPunct="1">
      <a:defRPr sz="4603" kern="1200">
        <a:solidFill>
          <a:schemeClr val="tx1"/>
        </a:solidFill>
        <a:latin typeface="+mn-lt"/>
        <a:ea typeface="+mn-ea"/>
        <a:cs typeface="+mn-cs"/>
      </a:defRPr>
    </a:lvl3pPr>
    <a:lvl4pPr marL="5261595" algn="l" defTabSz="3507730" rtl="0" eaLnBrk="1" latinLnBrk="0" hangingPunct="1">
      <a:defRPr sz="4603" kern="1200">
        <a:solidFill>
          <a:schemeClr val="tx1"/>
        </a:solidFill>
        <a:latin typeface="+mn-lt"/>
        <a:ea typeface="+mn-ea"/>
        <a:cs typeface="+mn-cs"/>
      </a:defRPr>
    </a:lvl4pPr>
    <a:lvl5pPr marL="7015460" algn="l" defTabSz="3507730" rtl="0" eaLnBrk="1" latinLnBrk="0" hangingPunct="1">
      <a:defRPr sz="4603" kern="1200">
        <a:solidFill>
          <a:schemeClr val="tx1"/>
        </a:solidFill>
        <a:latin typeface="+mn-lt"/>
        <a:ea typeface="+mn-ea"/>
        <a:cs typeface="+mn-cs"/>
      </a:defRPr>
    </a:lvl5pPr>
    <a:lvl6pPr marL="8769325" algn="l" defTabSz="3507730" rtl="0" eaLnBrk="1" latinLnBrk="0" hangingPunct="1">
      <a:defRPr sz="4603" kern="1200">
        <a:solidFill>
          <a:schemeClr val="tx1"/>
        </a:solidFill>
        <a:latin typeface="+mn-lt"/>
        <a:ea typeface="+mn-ea"/>
        <a:cs typeface="+mn-cs"/>
      </a:defRPr>
    </a:lvl6pPr>
    <a:lvl7pPr marL="10523190" algn="l" defTabSz="3507730" rtl="0" eaLnBrk="1" latinLnBrk="0" hangingPunct="1">
      <a:defRPr sz="4603" kern="1200">
        <a:solidFill>
          <a:schemeClr val="tx1"/>
        </a:solidFill>
        <a:latin typeface="+mn-lt"/>
        <a:ea typeface="+mn-ea"/>
        <a:cs typeface="+mn-cs"/>
      </a:defRPr>
    </a:lvl7pPr>
    <a:lvl8pPr marL="12277054" algn="l" defTabSz="3507730" rtl="0" eaLnBrk="1" latinLnBrk="0" hangingPunct="1">
      <a:defRPr sz="4603" kern="1200">
        <a:solidFill>
          <a:schemeClr val="tx1"/>
        </a:solidFill>
        <a:latin typeface="+mn-lt"/>
        <a:ea typeface="+mn-ea"/>
        <a:cs typeface="+mn-cs"/>
      </a:defRPr>
    </a:lvl8pPr>
    <a:lvl9pPr marL="14030919" algn="l" defTabSz="3507730" rtl="0" eaLnBrk="1" latinLnBrk="0" hangingPunct="1">
      <a:defRPr sz="4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4563" y="1241425"/>
            <a:ext cx="2368550"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8EE8F-0D31-3C41-B015-CCB41FDA037F}" type="slidenum">
              <a:rPr lang="en-US" smtClean="0"/>
              <a:t>1</a:t>
            </a:fld>
            <a:endParaRPr lang="en-US"/>
          </a:p>
        </p:txBody>
      </p:sp>
    </p:spTree>
    <p:extLst>
      <p:ext uri="{BB962C8B-B14F-4D97-AF65-F5344CB8AC3E}">
        <p14:creationId xmlns:p14="http://schemas.microsoft.com/office/powerpoint/2010/main" val="427300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US"/>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EE35AD-27F4-9A48-A9E2-1E215B6E907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173931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EE35AD-27F4-9A48-A9E2-1E215B6E907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209694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EE35AD-27F4-9A48-A9E2-1E215B6E907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4136418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EE35AD-27F4-9A48-A9E2-1E215B6E907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3607461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US"/>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EE35AD-27F4-9A48-A9E2-1E215B6E907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292150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EE35AD-27F4-9A48-A9E2-1E215B6E9072}"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64716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EE35AD-27F4-9A48-A9E2-1E215B6E9072}" type="datetimeFigureOut">
              <a:rPr lang="en-US" smtClean="0"/>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1469093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EE35AD-27F4-9A48-A9E2-1E215B6E9072}" type="datetimeFigureOut">
              <a:rPr lang="en-US" smtClean="0"/>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178891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E35AD-27F4-9A48-A9E2-1E215B6E9072}" type="datetimeFigureOut">
              <a:rPr lang="en-US" smtClean="0"/>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2404047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9FEE35AD-27F4-9A48-A9E2-1E215B6E9072}"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310758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US"/>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9FEE35AD-27F4-9A48-A9E2-1E215B6E9072}"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1EE20-D2D9-A141-8BEB-07AE5C962B58}" type="slidenum">
              <a:rPr lang="en-US" smtClean="0"/>
              <a:t>‹#›</a:t>
            </a:fld>
            <a:endParaRPr lang="en-US"/>
          </a:p>
        </p:txBody>
      </p:sp>
    </p:spTree>
    <p:extLst>
      <p:ext uri="{BB962C8B-B14F-4D97-AF65-F5344CB8AC3E}">
        <p14:creationId xmlns:p14="http://schemas.microsoft.com/office/powerpoint/2010/main" val="3750487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9FEE35AD-27F4-9A48-A9E2-1E215B6E9072}" type="datetimeFigureOut">
              <a:rPr lang="en-US" smtClean="0"/>
              <a:t>5/14/2021</a:t>
            </a:fld>
            <a:endParaRPr lang="en-U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2811EE20-D2D9-A141-8BEB-07AE5C962B58}" type="slidenum">
              <a:rPr lang="en-US" smtClean="0"/>
              <a:t>‹#›</a:t>
            </a:fld>
            <a:endParaRPr lang="en-US"/>
          </a:p>
        </p:txBody>
      </p:sp>
    </p:spTree>
    <p:extLst>
      <p:ext uri="{BB962C8B-B14F-4D97-AF65-F5344CB8AC3E}">
        <p14:creationId xmlns:p14="http://schemas.microsoft.com/office/powerpoint/2010/main" val="19059191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2.wdp"/><Relationship Id="rId18" Type="http://schemas.microsoft.com/office/2007/relationships/hdphoto" Target="../media/hdphoto4.wdp"/><Relationship Id="rId26" Type="http://schemas.openxmlformats.org/officeDocument/2006/relationships/image" Target="../media/image17.png"/><Relationship Id="rId39" Type="http://schemas.microsoft.com/office/2007/relationships/hdphoto" Target="../media/hdphoto14.wdp"/><Relationship Id="rId3" Type="http://schemas.openxmlformats.org/officeDocument/2006/relationships/image" Target="../media/image1.emf"/><Relationship Id="rId21" Type="http://schemas.openxmlformats.org/officeDocument/2006/relationships/image" Target="../media/image14.png"/><Relationship Id="rId34" Type="http://schemas.openxmlformats.org/officeDocument/2006/relationships/image" Target="../media/image21.png"/><Relationship Id="rId42" Type="http://schemas.openxmlformats.org/officeDocument/2006/relationships/image" Target="../media/image25.png"/><Relationship Id="rId47" Type="http://schemas.microsoft.com/office/2007/relationships/hdphoto" Target="../media/hdphoto18.wdp"/><Relationship Id="rId7" Type="http://schemas.openxmlformats.org/officeDocument/2006/relationships/image" Target="../media/image4.jpeg"/><Relationship Id="rId12" Type="http://schemas.openxmlformats.org/officeDocument/2006/relationships/image" Target="../media/image9.png"/><Relationship Id="rId17" Type="http://schemas.openxmlformats.org/officeDocument/2006/relationships/image" Target="../media/image12.png"/><Relationship Id="rId25" Type="http://schemas.microsoft.com/office/2007/relationships/hdphoto" Target="../media/hdphoto7.wdp"/><Relationship Id="rId33" Type="http://schemas.microsoft.com/office/2007/relationships/hdphoto" Target="../media/hdphoto11.wdp"/><Relationship Id="rId38" Type="http://schemas.openxmlformats.org/officeDocument/2006/relationships/image" Target="../media/image23.png"/><Relationship Id="rId46" Type="http://schemas.openxmlformats.org/officeDocument/2006/relationships/image" Target="../media/image27.png"/><Relationship Id="rId2" Type="http://schemas.openxmlformats.org/officeDocument/2006/relationships/notesSlide" Target="../notesSlides/notesSlide1.xml"/><Relationship Id="rId16" Type="http://schemas.microsoft.com/office/2007/relationships/hdphoto" Target="../media/hdphoto3.wdp"/><Relationship Id="rId20" Type="http://schemas.microsoft.com/office/2007/relationships/hdphoto" Target="../media/hdphoto5.wdp"/><Relationship Id="rId29" Type="http://schemas.microsoft.com/office/2007/relationships/hdphoto" Target="../media/hdphoto9.wdp"/><Relationship Id="rId41" Type="http://schemas.microsoft.com/office/2007/relationships/hdphoto" Target="../media/hdphoto15.wdp"/><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8.svg"/><Relationship Id="rId24" Type="http://schemas.openxmlformats.org/officeDocument/2006/relationships/image" Target="../media/image16.png"/><Relationship Id="rId32" Type="http://schemas.openxmlformats.org/officeDocument/2006/relationships/image" Target="../media/image20.png"/><Relationship Id="rId37" Type="http://schemas.microsoft.com/office/2007/relationships/hdphoto" Target="../media/hdphoto13.wdp"/><Relationship Id="rId40" Type="http://schemas.openxmlformats.org/officeDocument/2006/relationships/image" Target="../media/image24.png"/><Relationship Id="rId45" Type="http://schemas.microsoft.com/office/2007/relationships/hdphoto" Target="../media/hdphoto17.wdp"/><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18.png"/><Relationship Id="rId36" Type="http://schemas.openxmlformats.org/officeDocument/2006/relationships/image" Target="../media/image22.png"/><Relationship Id="rId10" Type="http://schemas.openxmlformats.org/officeDocument/2006/relationships/image" Target="../media/image7.png"/><Relationship Id="rId19" Type="http://schemas.openxmlformats.org/officeDocument/2006/relationships/image" Target="../media/image13.png"/><Relationship Id="rId31" Type="http://schemas.microsoft.com/office/2007/relationships/hdphoto" Target="../media/hdphoto10.wdp"/><Relationship Id="rId44"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6.emf"/><Relationship Id="rId14" Type="http://schemas.openxmlformats.org/officeDocument/2006/relationships/image" Target="../media/image10.emf"/><Relationship Id="rId22" Type="http://schemas.microsoft.com/office/2007/relationships/hdphoto" Target="../media/hdphoto6.wdp"/><Relationship Id="rId27" Type="http://schemas.microsoft.com/office/2007/relationships/hdphoto" Target="../media/hdphoto8.wdp"/><Relationship Id="rId30" Type="http://schemas.openxmlformats.org/officeDocument/2006/relationships/image" Target="../media/image19.png"/><Relationship Id="rId35" Type="http://schemas.microsoft.com/office/2007/relationships/hdphoto" Target="../media/hdphoto12.wdp"/><Relationship Id="rId43" Type="http://schemas.microsoft.com/office/2007/relationships/hdphoto" Target="../media/hdphoto1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35CB579-60EC-48F5-8FF3-435D6DBA908E}"/>
              </a:ext>
            </a:extLst>
          </p:cNvPr>
          <p:cNvGrpSpPr/>
          <p:nvPr/>
        </p:nvGrpSpPr>
        <p:grpSpPr>
          <a:xfrm>
            <a:off x="5754462" y="8332981"/>
            <a:ext cx="6504156" cy="6182653"/>
            <a:chOff x="6605213" y="8197466"/>
            <a:chExt cx="5294068" cy="5086760"/>
          </a:xfrm>
        </p:grpSpPr>
        <p:pic>
          <p:nvPicPr>
            <p:cNvPr id="12" name="Picture 11">
              <a:extLst>
                <a:ext uri="{FF2B5EF4-FFF2-40B4-BE49-F238E27FC236}">
                  <a16:creationId xmlns:a16="http://schemas.microsoft.com/office/drawing/2014/main" id="{806FC947-E37B-473C-A293-4A68B13612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37" r="3445"/>
            <a:stretch/>
          </p:blipFill>
          <p:spPr>
            <a:xfrm>
              <a:off x="6605213" y="8197466"/>
              <a:ext cx="4918755" cy="4667241"/>
            </a:xfrm>
            <a:prstGeom prst="rect">
              <a:avLst/>
            </a:prstGeom>
          </p:spPr>
        </p:pic>
        <p:sp>
          <p:nvSpPr>
            <p:cNvPr id="89" name="Rectangle 88">
              <a:extLst>
                <a:ext uri="{FF2B5EF4-FFF2-40B4-BE49-F238E27FC236}">
                  <a16:creationId xmlns:a16="http://schemas.microsoft.com/office/drawing/2014/main" id="{D0BB8338-423D-4E1D-899C-430F2020F3B5}"/>
                </a:ext>
              </a:extLst>
            </p:cNvPr>
            <p:cNvSpPr/>
            <p:nvPr/>
          </p:nvSpPr>
          <p:spPr>
            <a:xfrm>
              <a:off x="7568178" y="12766877"/>
              <a:ext cx="4331103" cy="517349"/>
            </a:xfrm>
            <a:prstGeom prst="rect">
              <a:avLst/>
            </a:prstGeom>
          </p:spPr>
          <p:txBody>
            <a:bodyPr wrap="square">
              <a:spAutoFit/>
            </a:bodyPr>
            <a:lstStyle/>
            <a:p>
              <a:pPr lvl="0" defTabSz="914400">
                <a:defRPr/>
              </a:pPr>
              <a:r>
                <a:rPr lang="en-US" sz="1600" b="1" dirty="0">
                  <a:latin typeface="Arial" panose="020B0604020202020204" pitchFamily="34" charset="0"/>
                  <a:cs typeface="Arial" panose="020B0604020202020204" pitchFamily="34" charset="0"/>
                </a:rPr>
                <a:t>Disease genes in retinal dystrophies </a:t>
              </a:r>
            </a:p>
            <a:p>
              <a:pPr lvl="0" defTabSz="914400">
                <a:defRPr/>
              </a:pPr>
              <a:r>
                <a:rPr lang="en-US" sz="1600" dirty="0">
                  <a:latin typeface="Arial" panose="020B0604020202020204" pitchFamily="34" charset="0"/>
                  <a:cs typeface="Arial" panose="020B0604020202020204" pitchFamily="34" charset="0"/>
                </a:rPr>
                <a:t>Nash </a:t>
              </a:r>
              <a:r>
                <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et al, Translational Pediatrics, 2015.</a:t>
              </a:r>
            </a:p>
          </p:txBody>
        </p:sp>
      </p:grpSp>
      <p:sp>
        <p:nvSpPr>
          <p:cNvPr id="54" name="TextBox 53">
            <a:extLst>
              <a:ext uri="{FF2B5EF4-FFF2-40B4-BE49-F238E27FC236}">
                <a16:creationId xmlns:a16="http://schemas.microsoft.com/office/drawing/2014/main" id="{B0A76773-3856-4841-88B8-737CC2E26C37}"/>
              </a:ext>
            </a:extLst>
          </p:cNvPr>
          <p:cNvSpPr txBox="1"/>
          <p:nvPr/>
        </p:nvSpPr>
        <p:spPr>
          <a:xfrm>
            <a:off x="551986" y="28439023"/>
            <a:ext cx="11275800" cy="2814094"/>
          </a:xfrm>
          <a:prstGeom prst="rect">
            <a:avLst/>
          </a:prstGeom>
          <a:solidFill>
            <a:srgbClr val="59CBE8">
              <a:alpha val="24706"/>
            </a:srgbClr>
          </a:solidFill>
        </p:spPr>
        <p:txBody>
          <a:bodyPr wrap="square" lIns="539999" tIns="539999" rIns="539999" bIns="539999" rtlCol="0" anchor="ctr">
            <a:spAutoFit/>
          </a:bodyPr>
          <a:lstStyle/>
          <a:p>
            <a:r>
              <a:rPr lang="en-AU" sz="2800" dirty="0">
                <a:latin typeface="Arial" panose="020B0604020202020204" pitchFamily="34" charset="0"/>
                <a:ea typeface="Open Sans" panose="020B0606030504020204" pitchFamily="34" charset="0"/>
                <a:cs typeface="Arial" panose="020B0604020202020204" pitchFamily="34" charset="0"/>
              </a:rPr>
              <a:t>To genome edit normal human induced pluripotent stem cells (iPSCs), to introduce the </a:t>
            </a:r>
            <a:r>
              <a:rPr lang="en-AU" sz="2800" i="1" dirty="0">
                <a:latin typeface="Arial" panose="020B0604020202020204" pitchFamily="34" charset="0"/>
                <a:ea typeface="Open Sans" panose="020B0606030504020204" pitchFamily="34" charset="0"/>
                <a:cs typeface="Arial" panose="020B0604020202020204" pitchFamily="34" charset="0"/>
              </a:rPr>
              <a:t>RPGRIP1</a:t>
            </a:r>
            <a:r>
              <a:rPr lang="en-AU" sz="2800" dirty="0">
                <a:latin typeface="Arial" panose="020B0604020202020204" pitchFamily="34" charset="0"/>
                <a:ea typeface="Open Sans" panose="020B0606030504020204" pitchFamily="34" charset="0"/>
                <a:cs typeface="Arial" panose="020B0604020202020204" pitchFamily="34" charset="0"/>
              </a:rPr>
              <a:t> novel missense </a:t>
            </a:r>
            <a:r>
              <a:rPr lang="fr-FR" sz="2800" dirty="0">
                <a:latin typeface="Arial" panose="020B0604020202020204" pitchFamily="34" charset="0"/>
                <a:ea typeface="Open Sans" panose="020B0606030504020204" pitchFamily="34" charset="0"/>
                <a:cs typeface="Arial" panose="020B0604020202020204" pitchFamily="34" charset="0"/>
              </a:rPr>
              <a:t>VUS</a:t>
            </a:r>
            <a:r>
              <a:rPr lang="en-AU" sz="2800" dirty="0">
                <a:latin typeface="Arial" panose="020B0604020202020204" pitchFamily="34" charset="0"/>
                <a:ea typeface="Open Sans" panose="020B0606030504020204" pitchFamily="34" charset="0"/>
                <a:cs typeface="Arial" panose="020B0604020202020204" pitchFamily="34" charset="0"/>
              </a:rPr>
              <a:t>, differentiated to retinal cells to evaluate photoreceptor ciliary function and as a platform to test gene-based therapies.</a:t>
            </a:r>
            <a:endParaRPr lang="en-US" sz="2799"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ounded Rectangle 4">
            <a:extLst>
              <a:ext uri="{FF2B5EF4-FFF2-40B4-BE49-F238E27FC236}">
                <a16:creationId xmlns:a16="http://schemas.microsoft.com/office/drawing/2014/main" id="{646B1192-8E96-F746-8CE6-0CBA2C272408}"/>
              </a:ext>
            </a:extLst>
          </p:cNvPr>
          <p:cNvSpPr/>
          <p:nvPr/>
        </p:nvSpPr>
        <p:spPr>
          <a:xfrm>
            <a:off x="539129" y="6193131"/>
            <a:ext cx="11359262" cy="25019501"/>
          </a:xfrm>
          <a:prstGeom prst="roundRect">
            <a:avLst>
              <a:gd name="adj" fmla="val 3334"/>
            </a:avLst>
          </a:prstGeom>
          <a:noFill/>
          <a:ln w="101600">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a:t>
            </a:r>
          </a:p>
        </p:txBody>
      </p:sp>
      <p:sp>
        <p:nvSpPr>
          <p:cNvPr id="11" name="TextBox 10">
            <a:extLst>
              <a:ext uri="{FF2B5EF4-FFF2-40B4-BE49-F238E27FC236}">
                <a16:creationId xmlns:a16="http://schemas.microsoft.com/office/drawing/2014/main" id="{A9CB432E-3470-E045-BA70-B92FA784DC94}"/>
              </a:ext>
            </a:extLst>
          </p:cNvPr>
          <p:cNvSpPr txBox="1"/>
          <p:nvPr/>
        </p:nvSpPr>
        <p:spPr>
          <a:xfrm>
            <a:off x="634886" y="7813540"/>
            <a:ext cx="5626538" cy="7417415"/>
          </a:xfrm>
          <a:prstGeom prst="rect">
            <a:avLst/>
          </a:prstGeom>
          <a:noFill/>
        </p:spPr>
        <p:txBody>
          <a:bodyPr wrap="square" rtlCol="0">
            <a:spAutoFit/>
          </a:bodyPr>
          <a:lstStyle/>
          <a:p>
            <a:pPr marL="457200" indent="-457200">
              <a:buClr>
                <a:srgbClr val="0046AD"/>
              </a:buClr>
              <a:buFont typeface="Wingdings" panose="05000000000000000000" pitchFamily="2" charset="2"/>
              <a:buChar char="v"/>
            </a:pPr>
            <a:r>
              <a:rPr lang="en-US" sz="2800" dirty="0">
                <a:latin typeface="Arial" panose="020B0604020202020204" pitchFamily="34" charset="0"/>
                <a:ea typeface="Open Sans" panose="020B0606030504020204" pitchFamily="34" charset="0"/>
                <a:cs typeface="Arial" panose="020B0604020202020204" pitchFamily="34" charset="0"/>
              </a:rPr>
              <a:t>Genetic retinal dystrophies lead to the progressive degeneration of photoreceptors resulting in vision loss. </a:t>
            </a:r>
          </a:p>
          <a:p>
            <a:pPr marL="457200" indent="-457200">
              <a:buClr>
                <a:srgbClr val="0046AD"/>
              </a:buClr>
              <a:buFont typeface="Wingdings" panose="05000000000000000000" pitchFamily="2" charset="2"/>
              <a:buChar char="v"/>
            </a:pPr>
            <a:r>
              <a:rPr lang="en-US" sz="2800" dirty="0">
                <a:latin typeface="Arial" panose="020B0604020202020204" pitchFamily="34" charset="0"/>
                <a:ea typeface="Open Sans" panose="020B0606030504020204" pitchFamily="34" charset="0"/>
                <a:cs typeface="Arial" panose="020B0604020202020204" pitchFamily="34" charset="0"/>
              </a:rPr>
              <a:t>Located in the retina, the photoreceptors are a </a:t>
            </a:r>
            <a:r>
              <a:rPr lang="en-US" sz="2800" dirty="0" err="1">
                <a:latin typeface="Arial" panose="020B0604020202020204" pitchFamily="34" charset="0"/>
                <a:ea typeface="Open Sans" panose="020B0606030504020204" pitchFamily="34" charset="0"/>
                <a:cs typeface="Arial" panose="020B0604020202020204" pitchFamily="34" charset="0"/>
              </a:rPr>
              <a:t>specialised</a:t>
            </a:r>
            <a:r>
              <a:rPr lang="en-US" sz="2800" dirty="0">
                <a:latin typeface="Arial" panose="020B0604020202020204" pitchFamily="34" charset="0"/>
                <a:ea typeface="Open Sans" panose="020B0606030504020204" pitchFamily="34" charset="0"/>
                <a:cs typeface="Arial" panose="020B0604020202020204" pitchFamily="34" charset="0"/>
              </a:rPr>
              <a:t> sensory cilium </a:t>
            </a:r>
          </a:p>
          <a:p>
            <a:pPr>
              <a:buClr>
                <a:srgbClr val="0046AD"/>
              </a:buClr>
            </a:pPr>
            <a:r>
              <a:rPr lang="en-US" sz="2800" dirty="0">
                <a:latin typeface="Arial" panose="020B0604020202020204" pitchFamily="34" charset="0"/>
                <a:ea typeface="Open Sans" panose="020B0606030504020204" pitchFamily="34" charset="0"/>
                <a:cs typeface="Arial" panose="020B0604020202020204" pitchFamily="34" charset="0"/>
              </a:rPr>
              <a:t>	that respond to light. </a:t>
            </a:r>
          </a:p>
          <a:p>
            <a:pPr marL="457200" indent="-457200">
              <a:buClr>
                <a:srgbClr val="0046AD"/>
              </a:buClr>
              <a:buFont typeface="Wingdings" panose="05000000000000000000" pitchFamily="2" charset="2"/>
              <a:buChar char="v"/>
            </a:pPr>
            <a:r>
              <a:rPr lang="en-US" sz="2800" dirty="0">
                <a:latin typeface="Arial" panose="020B0604020202020204" pitchFamily="34" charset="0"/>
                <a:ea typeface="Open Sans" panose="020B0606030504020204" pitchFamily="34" charset="0"/>
                <a:cs typeface="Arial" panose="020B0604020202020204" pitchFamily="34" charset="0"/>
              </a:rPr>
              <a:t>Majority of disease genes encode ciliary proteins. </a:t>
            </a:r>
          </a:p>
          <a:p>
            <a:pPr marL="457200" indent="-457200">
              <a:buClr>
                <a:srgbClr val="0046AD"/>
              </a:buClr>
              <a:buFont typeface="Wingdings" panose="05000000000000000000" pitchFamily="2" charset="2"/>
              <a:buChar char="v"/>
            </a:pPr>
            <a:r>
              <a:rPr lang="en-US" sz="2800" dirty="0">
                <a:latin typeface="Arial" panose="020B0604020202020204" pitchFamily="34" charset="0"/>
                <a:ea typeface="Open Sans" panose="020B0606030504020204" pitchFamily="34" charset="0"/>
                <a:cs typeface="Arial" panose="020B0604020202020204" pitchFamily="34" charset="0"/>
              </a:rPr>
              <a:t>Our genomic studies identify the disease-causing variants in 50-60% of cases, however for 10-15% cases there may be one or more variants of uncertain significance (VUS) hindering full genetic diagnosis.</a:t>
            </a:r>
          </a:p>
        </p:txBody>
      </p:sp>
      <p:sp>
        <p:nvSpPr>
          <p:cNvPr id="21" name="Rounded Rectangle 20">
            <a:extLst>
              <a:ext uri="{FF2B5EF4-FFF2-40B4-BE49-F238E27FC236}">
                <a16:creationId xmlns:a16="http://schemas.microsoft.com/office/drawing/2014/main" id="{DEA2DF2E-8CD1-3D4F-A8E5-456FD3C77956}"/>
              </a:ext>
            </a:extLst>
          </p:cNvPr>
          <p:cNvSpPr/>
          <p:nvPr/>
        </p:nvSpPr>
        <p:spPr>
          <a:xfrm>
            <a:off x="12429830" y="34564698"/>
            <a:ext cx="17273126" cy="4464902"/>
          </a:xfrm>
          <a:prstGeom prst="roundRect">
            <a:avLst>
              <a:gd name="adj" fmla="val 4438"/>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CB4C5616-692A-7F42-80A9-480B21E6161F}"/>
              </a:ext>
            </a:extLst>
          </p:cNvPr>
          <p:cNvSpPr/>
          <p:nvPr/>
        </p:nvSpPr>
        <p:spPr>
          <a:xfrm>
            <a:off x="510255" y="31851222"/>
            <a:ext cx="11359262" cy="10033676"/>
          </a:xfrm>
          <a:prstGeom prst="roundRect">
            <a:avLst>
              <a:gd name="adj" fmla="val 3334"/>
            </a:avLst>
          </a:prstGeom>
          <a:noFill/>
          <a:ln w="101600">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a:t>
            </a:r>
          </a:p>
        </p:txBody>
      </p:sp>
      <p:sp>
        <p:nvSpPr>
          <p:cNvPr id="43" name="TextBox 42">
            <a:extLst>
              <a:ext uri="{FF2B5EF4-FFF2-40B4-BE49-F238E27FC236}">
                <a16:creationId xmlns:a16="http://schemas.microsoft.com/office/drawing/2014/main" id="{870A28A0-B31A-5F4B-A924-22AA85CB46EA}"/>
              </a:ext>
            </a:extLst>
          </p:cNvPr>
          <p:cNvSpPr txBox="1"/>
          <p:nvPr/>
        </p:nvSpPr>
        <p:spPr>
          <a:xfrm>
            <a:off x="706957" y="6197145"/>
            <a:ext cx="6824811" cy="830997"/>
          </a:xfrm>
          <a:prstGeom prst="rect">
            <a:avLst/>
          </a:prstGeom>
          <a:noFill/>
        </p:spPr>
        <p:txBody>
          <a:bodyPr wrap="square" rtlCol="0">
            <a:spAutoFit/>
          </a:bodyPr>
          <a:lstStyle/>
          <a:p>
            <a:r>
              <a:rPr lang="en-US" sz="4800" b="1" dirty="0">
                <a:solidFill>
                  <a:srgbClr val="0046AD"/>
                </a:solidFill>
                <a:latin typeface="Open Sans" panose="020B0606030504020204" pitchFamily="34" charset="0"/>
                <a:ea typeface="Open Sans" panose="020B0606030504020204" pitchFamily="34" charset="0"/>
                <a:cs typeface="Open Sans" panose="020B0606030504020204" pitchFamily="34" charset="0"/>
              </a:rPr>
              <a:t>Introduction</a:t>
            </a:r>
            <a:endParaRPr lang="en-US" sz="4800" dirty="0">
              <a:solidFill>
                <a:srgbClr val="0046A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ounded Rectangle 48">
            <a:extLst>
              <a:ext uri="{FF2B5EF4-FFF2-40B4-BE49-F238E27FC236}">
                <a16:creationId xmlns:a16="http://schemas.microsoft.com/office/drawing/2014/main" id="{82A0F8D1-7CE7-9044-8A93-8467B08D0C36}"/>
              </a:ext>
            </a:extLst>
          </p:cNvPr>
          <p:cNvSpPr/>
          <p:nvPr/>
        </p:nvSpPr>
        <p:spPr>
          <a:xfrm>
            <a:off x="12445872" y="6244465"/>
            <a:ext cx="17224067" cy="27798671"/>
          </a:xfrm>
          <a:prstGeom prst="roundRect">
            <a:avLst>
              <a:gd name="adj" fmla="val 3334"/>
            </a:avLst>
          </a:prstGeom>
          <a:noFill/>
          <a:ln w="101600">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a:t>
            </a:r>
          </a:p>
        </p:txBody>
      </p:sp>
      <p:sp>
        <p:nvSpPr>
          <p:cNvPr id="66" name="TextBox 65">
            <a:extLst>
              <a:ext uri="{FF2B5EF4-FFF2-40B4-BE49-F238E27FC236}">
                <a16:creationId xmlns:a16="http://schemas.microsoft.com/office/drawing/2014/main" id="{D569EB78-19AE-D344-858C-62473AD505B2}"/>
              </a:ext>
            </a:extLst>
          </p:cNvPr>
          <p:cNvSpPr txBox="1"/>
          <p:nvPr/>
        </p:nvSpPr>
        <p:spPr>
          <a:xfrm>
            <a:off x="751468" y="32067668"/>
            <a:ext cx="12479418" cy="830997"/>
          </a:xfrm>
          <a:prstGeom prst="rect">
            <a:avLst/>
          </a:prstGeom>
          <a:noFill/>
        </p:spPr>
        <p:txBody>
          <a:bodyPr wrap="square" rtlCol="0">
            <a:spAutoFit/>
          </a:bodyPr>
          <a:lstStyle/>
          <a:p>
            <a:r>
              <a:rPr lang="en-US" sz="4800" b="1" dirty="0">
                <a:solidFill>
                  <a:srgbClr val="0046AD"/>
                </a:solidFill>
                <a:latin typeface="Open Sans" panose="020B0606030504020204" pitchFamily="34" charset="0"/>
                <a:ea typeface="Open Sans" panose="020B0606030504020204" pitchFamily="34" charset="0"/>
                <a:cs typeface="Open Sans" panose="020B0606030504020204" pitchFamily="34" charset="0"/>
              </a:rPr>
              <a:t>Methods</a:t>
            </a:r>
            <a:endParaRPr lang="en-US" sz="4800" dirty="0">
              <a:solidFill>
                <a:srgbClr val="0046A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9" name="Rectangle 78">
            <a:extLst>
              <a:ext uri="{FF2B5EF4-FFF2-40B4-BE49-F238E27FC236}">
                <a16:creationId xmlns:a16="http://schemas.microsoft.com/office/drawing/2014/main" id="{0333AE4A-849A-F74F-A08F-DFE32EB22061}"/>
              </a:ext>
            </a:extLst>
          </p:cNvPr>
          <p:cNvSpPr/>
          <p:nvPr/>
        </p:nvSpPr>
        <p:spPr>
          <a:xfrm>
            <a:off x="249940" y="246544"/>
            <a:ext cx="22133494" cy="2130199"/>
          </a:xfrm>
          <a:prstGeom prst="rect">
            <a:avLst/>
          </a:prstGeom>
        </p:spPr>
        <p:txBody>
          <a:bodyPr wrap="square">
            <a:spAutoFit/>
          </a:bodyPr>
          <a:lstStyle/>
          <a:p>
            <a:pPr>
              <a:lnSpc>
                <a:spcPct val="110000"/>
              </a:lnSpc>
            </a:pPr>
            <a:r>
              <a:rPr lang="en-US" sz="6200" b="1" dirty="0">
                <a:solidFill>
                  <a:srgbClr val="0046AD"/>
                </a:solidFill>
                <a:latin typeface="ITC Lubalin Graph Std Medium" panose="02000505030000020004" pitchFamily="50" charset="0"/>
                <a:ea typeface="Open Sans" panose="020B0606030504020204" pitchFamily="34" charset="0"/>
                <a:cs typeface="Open Sans" panose="020B0606030504020204" pitchFamily="34" charset="0"/>
              </a:rPr>
              <a:t>Precision medicine for the retinal dystrophies: modelling using human stem cell retinal organoids</a:t>
            </a:r>
            <a:endParaRPr lang="en-AU" sz="6200" b="1" baseline="30000" dirty="0">
              <a:solidFill>
                <a:srgbClr val="0046A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0" name="Picture 79">
            <a:extLst>
              <a:ext uri="{FF2B5EF4-FFF2-40B4-BE49-F238E27FC236}">
                <a16:creationId xmlns:a16="http://schemas.microsoft.com/office/drawing/2014/main" id="{C73F09BF-225A-464D-A54A-14A90029E8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23761" y="970517"/>
            <a:ext cx="3212280" cy="2083641"/>
          </a:xfrm>
          <a:prstGeom prst="rect">
            <a:avLst/>
          </a:prstGeom>
        </p:spPr>
      </p:pic>
      <p:sp>
        <p:nvSpPr>
          <p:cNvPr id="81" name="TextBox 80">
            <a:extLst>
              <a:ext uri="{FF2B5EF4-FFF2-40B4-BE49-F238E27FC236}">
                <a16:creationId xmlns:a16="http://schemas.microsoft.com/office/drawing/2014/main" id="{3FAEB34F-EEC4-C345-BBC5-FD5E2B979649}"/>
              </a:ext>
            </a:extLst>
          </p:cNvPr>
          <p:cNvSpPr txBox="1"/>
          <p:nvPr/>
        </p:nvSpPr>
        <p:spPr>
          <a:xfrm>
            <a:off x="342971" y="2694777"/>
            <a:ext cx="21761087" cy="3231654"/>
          </a:xfrm>
          <a:prstGeom prst="rect">
            <a:avLst/>
          </a:prstGeom>
          <a:noFill/>
        </p:spPr>
        <p:txBody>
          <a:bodyPr wrap="square" rtlCol="0">
            <a:spAutoFit/>
          </a:bodyPr>
          <a:lstStyle/>
          <a:p>
            <a:r>
              <a:rPr lang="en-AU" sz="3600" b="1" dirty="0"/>
              <a:t>To Ha Loi</a:t>
            </a:r>
            <a:r>
              <a:rPr lang="en-AU" sz="3600" b="1" baseline="30000" dirty="0"/>
              <a:t>1</a:t>
            </a:r>
            <a:r>
              <a:rPr lang="en-AU" sz="3600" b="1" dirty="0"/>
              <a:t>, Anson Cheng</a:t>
            </a:r>
            <a:r>
              <a:rPr lang="en-AU" sz="3600" b="1" baseline="30000" dirty="0"/>
              <a:t>1</a:t>
            </a:r>
            <a:r>
              <a:rPr lang="en-AU" sz="3600" b="1" dirty="0"/>
              <a:t>, Milan Fernando</a:t>
            </a:r>
            <a:r>
              <a:rPr lang="en-AU" sz="3600" b="1" baseline="30000" dirty="0"/>
              <a:t>2</a:t>
            </a:r>
            <a:r>
              <a:rPr lang="en-AU" sz="3600" b="1" dirty="0"/>
              <a:t>, Benjamin M Nash</a:t>
            </a:r>
            <a:r>
              <a:rPr lang="en-AU" sz="3600" b="1" baseline="30000" dirty="0"/>
              <a:t>1,3,4</a:t>
            </a:r>
            <a:r>
              <a:rPr lang="en-AU" sz="3600" b="1" dirty="0"/>
              <a:t>,  Anai Gonzalez Cordero</a:t>
            </a:r>
            <a:r>
              <a:rPr lang="en-AU" sz="3600" b="1" baseline="30000" dirty="0"/>
              <a:t>2</a:t>
            </a:r>
            <a:r>
              <a:rPr lang="en-AU" sz="3600" b="1" dirty="0"/>
              <a:t>, Robyn V Jamieson</a:t>
            </a:r>
            <a:r>
              <a:rPr lang="en-AU" sz="3600" b="1" baseline="30000" dirty="0"/>
              <a:t>1,3,4</a:t>
            </a:r>
            <a:endParaRPr lang="en-AU" sz="2400" baseline="300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1. Eye Genetics Research Unit, Children’s Medical Research Institute, Sydney Children’s Hospitals Network-</a:t>
            </a:r>
            <a:r>
              <a:rPr lang="en-US" sz="2400" dirty="0" err="1">
                <a:latin typeface="Open Sans" panose="020B0606030504020204" pitchFamily="34" charset="0"/>
                <a:ea typeface="Open Sans" panose="020B0606030504020204" pitchFamily="34" charset="0"/>
                <a:cs typeface="Open Sans" panose="020B0606030504020204" pitchFamily="34" charset="0"/>
              </a:rPr>
              <a:t>Westmead</a:t>
            </a:r>
            <a:r>
              <a:rPr lang="en-US" sz="2400" dirty="0">
                <a:latin typeface="Open Sans" panose="020B0606030504020204" pitchFamily="34" charset="0"/>
                <a:ea typeface="Open Sans" panose="020B0606030504020204" pitchFamily="34" charset="0"/>
                <a:cs typeface="Open Sans" panose="020B0606030504020204" pitchFamily="34" charset="0"/>
              </a:rPr>
              <a:t>, Save Sight Institute, University of Sydney, New South Wales, Australia</a:t>
            </a:r>
          </a:p>
          <a:p>
            <a:r>
              <a:rPr lang="en-US" sz="2400" dirty="0">
                <a:latin typeface="Open Sans" panose="020B0606030504020204" pitchFamily="34" charset="0"/>
                <a:ea typeface="Open Sans" panose="020B0606030504020204" pitchFamily="34" charset="0"/>
                <a:cs typeface="Open Sans" panose="020B0606030504020204" pitchFamily="34" charset="0"/>
              </a:rPr>
              <a:t>2. Stem Cell Medicine Group, Children’s Medical Research Institute, University of Sydney, New South Wales, Australia</a:t>
            </a:r>
          </a:p>
          <a:p>
            <a:r>
              <a:rPr lang="en-US" sz="2400" dirty="0">
                <a:latin typeface="Open Sans" panose="020B0606030504020204" pitchFamily="34" charset="0"/>
                <a:ea typeface="Open Sans" panose="020B0606030504020204" pitchFamily="34" charset="0"/>
                <a:cs typeface="Open Sans" panose="020B0606030504020204" pitchFamily="34" charset="0"/>
              </a:rPr>
              <a:t>3. Sydney Genome Diagnostics, Western Sydney Genetics Program, The Children’s Hospital at </a:t>
            </a:r>
            <a:r>
              <a:rPr lang="en-US" sz="2400" dirty="0" err="1">
                <a:latin typeface="Open Sans" panose="020B0606030504020204" pitchFamily="34" charset="0"/>
                <a:ea typeface="Open Sans" panose="020B0606030504020204" pitchFamily="34" charset="0"/>
                <a:cs typeface="Open Sans" panose="020B0606030504020204" pitchFamily="34" charset="0"/>
              </a:rPr>
              <a:t>Westmead</a:t>
            </a:r>
            <a:r>
              <a:rPr lang="en-US" sz="2400" dirty="0">
                <a:latin typeface="Open Sans" panose="020B0606030504020204" pitchFamily="34" charset="0"/>
                <a:ea typeface="Open Sans" panose="020B0606030504020204" pitchFamily="34" charset="0"/>
                <a:cs typeface="Open Sans" panose="020B0606030504020204" pitchFamily="34" charset="0"/>
              </a:rPr>
              <a:t>, Sydney, New South Wales, Australia</a:t>
            </a:r>
          </a:p>
          <a:p>
            <a:r>
              <a:rPr lang="en-US" sz="2400" dirty="0">
                <a:latin typeface="Open Sans" panose="020B0606030504020204" pitchFamily="34" charset="0"/>
                <a:ea typeface="Open Sans" panose="020B0606030504020204" pitchFamily="34" charset="0"/>
                <a:cs typeface="Open Sans" panose="020B0606030504020204" pitchFamily="34" charset="0"/>
              </a:rPr>
              <a:t>4. Specialty of Genomic Medicine, Faculty of Medicine and Health, University of Sydney, New South Wales, Australia</a:t>
            </a:r>
          </a:p>
          <a:p>
            <a:pPr algn="ctr"/>
            <a:endParaRPr lang="en-AU"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descr="Save Sight Institute">
            <a:extLst>
              <a:ext uri="{FF2B5EF4-FFF2-40B4-BE49-F238E27FC236}">
                <a16:creationId xmlns:a16="http://schemas.microsoft.com/office/drawing/2014/main" id="{539E3967-BF7B-44CE-B59C-5C2C2E578E2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2383434" y="3790552"/>
            <a:ext cx="3588010" cy="1373079"/>
          </a:xfrm>
          <a:prstGeom prst="rect">
            <a:avLst/>
          </a:prstGeom>
          <a:solidFill>
            <a:schemeClr val="bg1"/>
          </a:solidFill>
          <a:ln>
            <a:noFill/>
          </a:ln>
        </p:spPr>
      </p:pic>
      <p:pic>
        <p:nvPicPr>
          <p:cNvPr id="37" name="Picture 36" descr="USY_MB1_RGB_Standard_Logo_PRINT.jpg">
            <a:extLst>
              <a:ext uri="{FF2B5EF4-FFF2-40B4-BE49-F238E27FC236}">
                <a16:creationId xmlns:a16="http://schemas.microsoft.com/office/drawing/2014/main" id="{DE4C857C-C8E1-493B-A4CD-7F471080119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6436521" y="3718754"/>
            <a:ext cx="3495721" cy="1713107"/>
          </a:xfrm>
          <a:prstGeom prst="rect">
            <a:avLst/>
          </a:prstGeom>
        </p:spPr>
      </p:pic>
      <p:pic>
        <p:nvPicPr>
          <p:cNvPr id="38" name="Picture 3">
            <a:extLst>
              <a:ext uri="{FF2B5EF4-FFF2-40B4-BE49-F238E27FC236}">
                <a16:creationId xmlns:a16="http://schemas.microsoft.com/office/drawing/2014/main" id="{64E3FF6E-AF1A-40BC-9FA6-8C24F0FDD4AA}"/>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6542543" y="871858"/>
            <a:ext cx="3212280" cy="231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954FCC5F-209D-4075-AA98-2AD73942C081}"/>
              </a:ext>
            </a:extLst>
          </p:cNvPr>
          <p:cNvSpPr txBox="1"/>
          <p:nvPr/>
        </p:nvSpPr>
        <p:spPr>
          <a:xfrm>
            <a:off x="699054" y="20210398"/>
            <a:ext cx="5372925" cy="7417415"/>
          </a:xfrm>
          <a:prstGeom prst="rect">
            <a:avLst/>
          </a:prstGeom>
          <a:noFill/>
        </p:spPr>
        <p:txBody>
          <a:bodyPr wrap="square" rtlCol="0">
            <a:spAutoFit/>
          </a:bodyPr>
          <a:lstStyle/>
          <a:p>
            <a:pPr marL="457200" indent="-457200">
              <a:buClr>
                <a:srgbClr val="0046AD"/>
              </a:buClr>
              <a:buFont typeface="Wingdings" panose="05000000000000000000" pitchFamily="2" charset="2"/>
              <a:buChar char="v"/>
            </a:pPr>
            <a:r>
              <a:rPr lang="en-AU" sz="2800" dirty="0">
                <a:latin typeface="Arial" panose="020B0604020202020204" pitchFamily="34" charset="0"/>
                <a:ea typeface="Open Sans" panose="020B0606030504020204" pitchFamily="34" charset="0"/>
                <a:cs typeface="Arial" panose="020B0604020202020204" pitchFamily="34" charset="0"/>
              </a:rPr>
              <a:t>RPGR-interacting protein 1, a ciliopathy gene causing cone-rod dystrophy, recessive LCA and retinitis pigmentosa.</a:t>
            </a:r>
          </a:p>
          <a:p>
            <a:pPr marL="457200" indent="-457200">
              <a:buClr>
                <a:srgbClr val="0046AD"/>
              </a:buClr>
              <a:buFont typeface="Wingdings" panose="05000000000000000000" pitchFamily="2" charset="2"/>
              <a:buChar char="v"/>
            </a:pPr>
            <a:r>
              <a:rPr lang="en-AU" sz="2800" dirty="0">
                <a:latin typeface="Arial" panose="020B0604020202020204" pitchFamily="34" charset="0"/>
                <a:ea typeface="Open Sans" panose="020B0606030504020204" pitchFamily="34" charset="0"/>
                <a:cs typeface="Arial" panose="020B0604020202020204" pitchFamily="34" charset="0"/>
              </a:rPr>
              <a:t>Found in the ciliary transition zone (TZ) of photoreceptors where it anchors RPGR and controls microtubule organisation. </a:t>
            </a:r>
          </a:p>
          <a:p>
            <a:pPr marL="457200" indent="-457200">
              <a:buClr>
                <a:srgbClr val="0046AD"/>
              </a:buClr>
              <a:buFont typeface="Wingdings" panose="05000000000000000000" pitchFamily="2" charset="2"/>
              <a:buChar char="v"/>
            </a:pPr>
            <a:r>
              <a:rPr lang="en-AU" sz="2800" dirty="0" err="1">
                <a:latin typeface="Arial" panose="020B0604020202020204" pitchFamily="34" charset="0"/>
                <a:ea typeface="Open Sans" panose="020B0606030504020204" pitchFamily="34" charset="0"/>
                <a:cs typeface="Arial" panose="020B0604020202020204" pitchFamily="34" charset="0"/>
              </a:rPr>
              <a:t>Trafficks</a:t>
            </a:r>
            <a:r>
              <a:rPr lang="en-AU" sz="2800" dirty="0">
                <a:latin typeface="Arial" panose="020B0604020202020204" pitchFamily="34" charset="0"/>
                <a:ea typeface="Open Sans" panose="020B0606030504020204" pitchFamily="34" charset="0"/>
                <a:cs typeface="Arial" panose="020B0604020202020204" pitchFamily="34" charset="0"/>
              </a:rPr>
              <a:t> key proteins</a:t>
            </a:r>
            <a:r>
              <a:rPr lang="en-US" sz="2800" dirty="0">
                <a:latin typeface="Arial" panose="020B0604020202020204" pitchFamily="34" charset="0"/>
                <a:ea typeface="Open Sans" panose="020B0606030504020204" pitchFamily="34" charset="0"/>
                <a:cs typeface="Arial" panose="020B0604020202020204" pitchFamily="34" charset="0"/>
              </a:rPr>
              <a:t> between the inner and outer segments of photoreceptors for development and maintenance.</a:t>
            </a:r>
          </a:p>
          <a:p>
            <a:pPr marL="457200" indent="-457200">
              <a:buClr>
                <a:srgbClr val="0046AD"/>
              </a:buClr>
              <a:buFont typeface="Wingdings" panose="05000000000000000000" pitchFamily="2" charset="2"/>
              <a:buChar char="v"/>
            </a:pPr>
            <a:r>
              <a:rPr lang="en-US" sz="2800" dirty="0">
                <a:latin typeface="Arial" panose="020B0604020202020204" pitchFamily="34" charset="0"/>
                <a:ea typeface="Open Sans" panose="020B0606030504020204" pitchFamily="34" charset="0"/>
                <a:cs typeface="Arial" panose="020B0604020202020204" pitchFamily="34" charset="0"/>
              </a:rPr>
              <a:t>Exclusively expressed in photoreceptors, including in retinal organoids.</a:t>
            </a:r>
            <a:endParaRPr lang="en-AU" sz="2800" dirty="0">
              <a:latin typeface="Arial" panose="020B0604020202020204" pitchFamily="34" charset="0"/>
              <a:ea typeface="Open Sans" panose="020B0606030504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F9C069FF-3D48-4DEF-A069-F1B4D56064D6}"/>
              </a:ext>
            </a:extLst>
          </p:cNvPr>
          <p:cNvSpPr txBox="1"/>
          <p:nvPr/>
        </p:nvSpPr>
        <p:spPr>
          <a:xfrm>
            <a:off x="617410" y="33005066"/>
            <a:ext cx="10995737" cy="8710077"/>
          </a:xfrm>
          <a:prstGeom prst="rect">
            <a:avLst/>
          </a:prstGeom>
          <a:noFill/>
        </p:spPr>
        <p:txBody>
          <a:bodyPr wrap="square" rtlCol="0">
            <a:spAutoFit/>
          </a:bodyPr>
          <a:lstStyle/>
          <a:p>
            <a:pPr marL="571500" indent="-571500">
              <a:buClr>
                <a:srgbClr val="0046AD"/>
              </a:buClr>
              <a:buFont typeface="Wingdings" panose="05000000000000000000" pitchFamily="2" charset="2"/>
              <a:buChar char="v"/>
            </a:pPr>
            <a:r>
              <a:rPr lang="en-AU" sz="2800" u="sng" dirty="0">
                <a:latin typeface="Arial" panose="020B0604020202020204" pitchFamily="34" charset="0"/>
                <a:ea typeface="Open Sans" panose="020B0606030504020204" pitchFamily="34" charset="0"/>
                <a:cs typeface="Arial" panose="020B0604020202020204" pitchFamily="34" charset="0"/>
              </a:rPr>
              <a:t>CRISPR/Cas9 homology directed repair (HDR)</a:t>
            </a:r>
            <a:r>
              <a:rPr lang="en-AU" sz="2800" dirty="0">
                <a:latin typeface="Arial" panose="020B0604020202020204" pitchFamily="34" charset="0"/>
                <a:ea typeface="Open Sans" panose="020B0606030504020204" pitchFamily="34" charset="0"/>
                <a:cs typeface="Arial" panose="020B0604020202020204" pitchFamily="34" charset="0"/>
              </a:rPr>
              <a:t>: Selected sgRNA cloned into spCas9 plasmid (62988) plus single-stranded oligonucleotide (150nt donor carrying the mutations) were delivered into normal human iPSCs (HipSci.org) by nucleofection. Following 24h transient puromycin selection, surviving iPSC clones were screened by PCR amplification and Sanger DNA sequencing to verify correct editing.</a:t>
            </a:r>
          </a:p>
          <a:p>
            <a:pPr marL="571500" indent="-571500">
              <a:buClr>
                <a:srgbClr val="0046AD"/>
              </a:buClr>
              <a:buFont typeface="Wingdings" panose="05000000000000000000" pitchFamily="2" charset="2"/>
              <a:buChar char="v"/>
            </a:pPr>
            <a:r>
              <a:rPr lang="en-US" sz="2800" dirty="0">
                <a:latin typeface="Arial" panose="020B0604020202020204" pitchFamily="34" charset="0"/>
                <a:cs typeface="Arial" panose="020B0604020202020204" pitchFamily="34" charset="0"/>
              </a:rPr>
              <a:t>For comparison to our novel variant analysis and for disease modelling, we have also created iPSCs from a patient with a known pathogenic variant in RPGRIP1. </a:t>
            </a:r>
            <a:r>
              <a:rPr lang="en-AU" sz="2800" u="sng" dirty="0">
                <a:latin typeface="Arial" panose="020B0604020202020204" pitchFamily="34" charset="0"/>
                <a:cs typeface="Arial" panose="020B0604020202020204" pitchFamily="34" charset="0"/>
              </a:rPr>
              <a:t>Derivation of iPSCs</a:t>
            </a:r>
            <a:r>
              <a:rPr lang="en-AU" sz="2800" dirty="0">
                <a:latin typeface="Arial" panose="020B0604020202020204" pitchFamily="34" charset="0"/>
                <a:cs typeface="Arial" panose="020B0604020202020204" pitchFamily="34" charset="0"/>
              </a:rPr>
              <a:t> from patient PBMCs was done by e</a:t>
            </a:r>
            <a:r>
              <a:rPr lang="en-US" sz="2800" dirty="0" err="1">
                <a:latin typeface="Arial" panose="020B0604020202020204" pitchFamily="34" charset="0"/>
                <a:cs typeface="Arial" panose="020B0604020202020204" pitchFamily="34" charset="0"/>
              </a:rPr>
              <a:t>pisomal</a:t>
            </a:r>
            <a:r>
              <a:rPr lang="en-US" sz="2800" dirty="0">
                <a:latin typeface="Arial" panose="020B0604020202020204" pitchFamily="34" charset="0"/>
                <a:cs typeface="Arial" panose="020B0604020202020204" pitchFamily="34" charset="0"/>
              </a:rPr>
              <a:t> reprogramming with the Yamanaka factors. </a:t>
            </a:r>
            <a:endParaRPr lang="en-AU" sz="2800" dirty="0">
              <a:latin typeface="Arial" panose="020B0604020202020204" pitchFamily="34" charset="0"/>
              <a:cs typeface="Arial" panose="020B0604020202020204" pitchFamily="34" charset="0"/>
            </a:endParaRPr>
          </a:p>
          <a:p>
            <a:pPr marL="571500" indent="-571500">
              <a:buClr>
                <a:srgbClr val="0046AD"/>
              </a:buClr>
              <a:buFont typeface="Wingdings" panose="05000000000000000000" pitchFamily="2" charset="2"/>
              <a:buChar char="v"/>
            </a:pPr>
            <a:r>
              <a:rPr lang="en-AU" sz="2800" u="sng" dirty="0">
                <a:latin typeface="Arial" panose="020B0604020202020204" pitchFamily="34" charset="0"/>
                <a:cs typeface="Arial" panose="020B0604020202020204" pitchFamily="34" charset="0"/>
              </a:rPr>
              <a:t>iPSC differentiation into retinal organoids</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hiPSC</a:t>
            </a:r>
            <a:r>
              <a:rPr lang="en-AU" sz="2800" dirty="0">
                <a:latin typeface="Arial" panose="020B0604020202020204" pitchFamily="34" charset="0"/>
                <a:cs typeface="Arial" panose="020B0604020202020204" pitchFamily="34" charset="0"/>
              </a:rPr>
              <a:t> variant lines and isogenic controls were maintained in mTESR1™ medium and differentiated into retinal organoids using established methods. Within 5 weeks, retinal vesicles formed and were dissected and further differentiated into organoids. </a:t>
            </a:r>
          </a:p>
          <a:p>
            <a:pPr marL="571500" indent="-571500">
              <a:buClr>
                <a:srgbClr val="0046AD"/>
              </a:buClr>
              <a:buFont typeface="Wingdings" panose="05000000000000000000" pitchFamily="2" charset="2"/>
              <a:buChar char="v"/>
            </a:pPr>
            <a:r>
              <a:rPr lang="en-AU" sz="2800" u="sng" dirty="0">
                <a:latin typeface="Arial" panose="020B0604020202020204" pitchFamily="34" charset="0"/>
                <a:cs typeface="Arial" panose="020B0604020202020204" pitchFamily="34" charset="0"/>
              </a:rPr>
              <a:t>Immunohistochemistry</a:t>
            </a:r>
            <a:r>
              <a:rPr lang="en-AU" sz="2800" dirty="0">
                <a:latin typeface="Arial" panose="020B0604020202020204" pitchFamily="34" charset="0"/>
                <a:cs typeface="Arial" panose="020B0604020202020204" pitchFamily="34" charset="0"/>
              </a:rPr>
              <a:t>: Retinal organoids were fixed in 4%PFA, cryoprotected in 20% sucrose and embedded in 100% OCT for </a:t>
            </a:r>
            <a:r>
              <a:rPr lang="en-AU" sz="2800" dirty="0" err="1">
                <a:latin typeface="Arial" panose="020B0604020202020204" pitchFamily="34" charset="0"/>
                <a:cs typeface="Arial" panose="020B0604020202020204" pitchFamily="34" charset="0"/>
              </a:rPr>
              <a:t>cryosectioning</a:t>
            </a:r>
            <a:r>
              <a:rPr lang="en-AU" sz="2800" dirty="0">
                <a:latin typeface="Arial" panose="020B0604020202020204" pitchFamily="34" charset="0"/>
                <a:cs typeface="Arial" panose="020B0604020202020204" pitchFamily="34" charset="0"/>
              </a:rPr>
              <a:t> and immunofluorescence staining. </a:t>
            </a:r>
          </a:p>
        </p:txBody>
      </p:sp>
      <p:sp>
        <p:nvSpPr>
          <p:cNvPr id="48" name="TextBox 47">
            <a:extLst>
              <a:ext uri="{FF2B5EF4-FFF2-40B4-BE49-F238E27FC236}">
                <a16:creationId xmlns:a16="http://schemas.microsoft.com/office/drawing/2014/main" id="{82511FBF-05D4-40AA-A93A-0F2F8D8BF790}"/>
              </a:ext>
            </a:extLst>
          </p:cNvPr>
          <p:cNvSpPr txBox="1"/>
          <p:nvPr/>
        </p:nvSpPr>
        <p:spPr>
          <a:xfrm>
            <a:off x="12614488" y="6377322"/>
            <a:ext cx="12479418" cy="830997"/>
          </a:xfrm>
          <a:prstGeom prst="rect">
            <a:avLst/>
          </a:prstGeom>
          <a:noFill/>
        </p:spPr>
        <p:txBody>
          <a:bodyPr wrap="square" rtlCol="0">
            <a:spAutoFit/>
          </a:bodyPr>
          <a:lstStyle/>
          <a:p>
            <a:r>
              <a:rPr lang="en-US" sz="4800" b="1" dirty="0">
                <a:solidFill>
                  <a:srgbClr val="0046AD"/>
                </a:solidFill>
                <a:latin typeface="Open Sans" panose="020B0606030504020204" pitchFamily="34" charset="0"/>
                <a:ea typeface="Open Sans" panose="020B0606030504020204" pitchFamily="34" charset="0"/>
                <a:cs typeface="Open Sans" panose="020B0606030504020204" pitchFamily="34" charset="0"/>
              </a:rPr>
              <a:t>Results</a:t>
            </a:r>
            <a:endParaRPr lang="en-US" sz="4800" dirty="0">
              <a:solidFill>
                <a:srgbClr val="0046A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F70FE944-9903-4A09-9ACC-E8144D0F2AB6}"/>
              </a:ext>
            </a:extLst>
          </p:cNvPr>
          <p:cNvSpPr txBox="1"/>
          <p:nvPr/>
        </p:nvSpPr>
        <p:spPr>
          <a:xfrm>
            <a:off x="12560604" y="34676647"/>
            <a:ext cx="12479418" cy="830997"/>
          </a:xfrm>
          <a:prstGeom prst="rect">
            <a:avLst/>
          </a:prstGeom>
          <a:noFill/>
        </p:spPr>
        <p:txBody>
          <a:bodyPr wrap="square" rtlCol="0">
            <a:spAutoFit/>
          </a:bodyPr>
          <a:lstStyle/>
          <a:p>
            <a:r>
              <a:rPr lang="en-US" sz="4800" b="1" dirty="0">
                <a:solidFill>
                  <a:srgbClr val="0046AD"/>
                </a:solidFill>
                <a:latin typeface="Open Sans" panose="020B0606030504020204" pitchFamily="34" charset="0"/>
                <a:ea typeface="Open Sans" panose="020B0606030504020204" pitchFamily="34" charset="0"/>
                <a:cs typeface="Open Sans" panose="020B0606030504020204" pitchFamily="34" charset="0"/>
              </a:rPr>
              <a:t>Summary</a:t>
            </a:r>
            <a:endParaRPr lang="en-US" sz="4800" dirty="0">
              <a:solidFill>
                <a:srgbClr val="0046A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78E319B4-FA3C-43E0-96D9-644434924CC6}"/>
              </a:ext>
            </a:extLst>
          </p:cNvPr>
          <p:cNvSpPr/>
          <p:nvPr/>
        </p:nvSpPr>
        <p:spPr>
          <a:xfrm>
            <a:off x="12617257" y="8158197"/>
            <a:ext cx="4908586" cy="6124754"/>
          </a:xfrm>
          <a:prstGeom prst="rect">
            <a:avLst/>
          </a:prstGeom>
        </p:spPr>
        <p:txBody>
          <a:bodyPr wrap="square">
            <a:spAutoFit/>
          </a:bodyPr>
          <a:lstStyle/>
          <a:p>
            <a:pPr lvl="0"/>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A</a:t>
            </a:r>
            <a:r>
              <a:rPr lang="en-AU" sz="2800" b="1" dirty="0">
                <a:solidFill>
                  <a:prstClr val="black"/>
                </a:solidFill>
                <a:latin typeface="Arial" panose="020B0604020202020204" pitchFamily="34" charset="0"/>
                <a:ea typeface="Open Sans" panose="020B0606030504020204" pitchFamily="34" charset="0"/>
                <a:cs typeface="Arial" panose="020B0604020202020204" pitchFamily="34" charset="0"/>
              </a:rPr>
              <a:t>. CRISPR/Cas9 mediated </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knock in of MS VUS in normal iPSCs, correct editing (homozygous) verified by Sanger sequencing.</a:t>
            </a:r>
            <a:r>
              <a:rPr lang="en-AU" sz="2800" b="1" dirty="0">
                <a:solidFill>
                  <a:prstClr val="black"/>
                </a:solidFill>
                <a:latin typeface="Arial" panose="020B0604020202020204" pitchFamily="34" charset="0"/>
                <a:ea typeface="Open Sans" panose="020B0606030504020204" pitchFamily="34" charset="0"/>
                <a:cs typeface="Arial" panose="020B0604020202020204" pitchFamily="34" charset="0"/>
              </a:rPr>
              <a:t> B. </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Genotyping of iPSCs created from a RPGRIP1-LCA patient verifying presence of </a:t>
            </a:r>
            <a:r>
              <a:rPr lang="en-US" sz="2800" dirty="0">
                <a:solidFill>
                  <a:prstClr val="black"/>
                </a:solidFill>
                <a:latin typeface="Arial" panose="020B0604020202020204" pitchFamily="34" charset="0"/>
                <a:ea typeface="Open Sans" panose="020B0606030504020204" pitchFamily="34" charset="0"/>
                <a:cs typeface="Arial" panose="020B0604020202020204" pitchFamily="34" charset="0"/>
              </a:rPr>
              <a:t>a homozygous stop mutation in RPGRIP1. </a:t>
            </a:r>
            <a:r>
              <a:rPr lang="en-US" sz="2800" b="1" dirty="0">
                <a:solidFill>
                  <a:prstClr val="black"/>
                </a:solidFill>
                <a:latin typeface="Arial" panose="020B0604020202020204" pitchFamily="34" charset="0"/>
                <a:ea typeface="Open Sans" panose="020B0606030504020204" pitchFamily="34" charset="0"/>
                <a:cs typeface="Arial" panose="020B0604020202020204" pitchFamily="34" charset="0"/>
              </a:rPr>
              <a:t>C</a:t>
            </a:r>
            <a:r>
              <a:rPr lang="en-US" sz="2800" dirty="0">
                <a:solidFill>
                  <a:prstClr val="black"/>
                </a:solidFill>
                <a:latin typeface="Arial" panose="020B0604020202020204" pitchFamily="34" charset="0"/>
                <a:ea typeface="Open Sans" panose="020B0606030504020204" pitchFamily="34" charset="0"/>
                <a:cs typeface="Arial" panose="020B0604020202020204" pitchFamily="34" charset="0"/>
              </a:rPr>
              <a:t>. Western blot analysis conforming loss of RPGRIP1 protein expression in RPGRIP1 patient ROs.</a:t>
            </a:r>
          </a:p>
          <a:p>
            <a:pPr lvl="0"/>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 </a:t>
            </a:r>
            <a:endParaRPr lang="en-US" sz="2800" dirty="0">
              <a:solidFill>
                <a:prstClr val="black"/>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9DA6BF39-973A-4C78-85AA-C8C55507E61B}"/>
              </a:ext>
            </a:extLst>
          </p:cNvPr>
          <p:cNvSpPr txBox="1"/>
          <p:nvPr/>
        </p:nvSpPr>
        <p:spPr>
          <a:xfrm>
            <a:off x="12573626" y="17480060"/>
            <a:ext cx="15666788" cy="646331"/>
          </a:xfrm>
          <a:prstGeom prst="rect">
            <a:avLst/>
          </a:prstGeom>
          <a:noFill/>
        </p:spPr>
        <p:txBody>
          <a:bodyPr wrap="square" rtlCol="0">
            <a:spAutoFit/>
          </a:bodyPr>
          <a:lstStyle/>
          <a:p>
            <a:r>
              <a:rPr lang="en-US" sz="3600" b="1" dirty="0">
                <a:solidFill>
                  <a:srgbClr val="009DDB"/>
                </a:solidFill>
                <a:latin typeface="Open Sans" panose="020B0606030504020204" pitchFamily="34" charset="0"/>
                <a:ea typeface="Open Sans" panose="020B0606030504020204" pitchFamily="34" charset="0"/>
                <a:cs typeface="Open Sans" panose="020B0606030504020204" pitchFamily="34" charset="0"/>
              </a:rPr>
              <a:t>Human iPSC differentiation into retinal organoids </a:t>
            </a:r>
          </a:p>
        </p:txBody>
      </p:sp>
      <p:pic>
        <p:nvPicPr>
          <p:cNvPr id="84" name="Picture 83">
            <a:extLst>
              <a:ext uri="{FF2B5EF4-FFF2-40B4-BE49-F238E27FC236}">
                <a16:creationId xmlns:a16="http://schemas.microsoft.com/office/drawing/2014/main" id="{8C644A53-8953-44E7-9345-E708B31B6FD1}"/>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6624835" y="19524775"/>
            <a:ext cx="4723456" cy="7237109"/>
          </a:xfrm>
          <a:prstGeom prst="rect">
            <a:avLst/>
          </a:prstGeom>
          <a:noFill/>
          <a:ln>
            <a:noFill/>
          </a:ln>
        </p:spPr>
      </p:pic>
      <p:sp>
        <p:nvSpPr>
          <p:cNvPr id="18" name="TextBox 17">
            <a:extLst>
              <a:ext uri="{FF2B5EF4-FFF2-40B4-BE49-F238E27FC236}">
                <a16:creationId xmlns:a16="http://schemas.microsoft.com/office/drawing/2014/main" id="{80564ACE-704E-4A30-8BF3-F0ECE4E724CE}"/>
              </a:ext>
            </a:extLst>
          </p:cNvPr>
          <p:cNvSpPr txBox="1"/>
          <p:nvPr/>
        </p:nvSpPr>
        <p:spPr>
          <a:xfrm>
            <a:off x="6521599" y="26877104"/>
            <a:ext cx="5135707" cy="923330"/>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Schematic of the photoreceptor showing the outer segment, a specialised sensory cilium.</a:t>
            </a:r>
            <a:r>
              <a:rPr lang="en-AU" dirty="0">
                <a:latin typeface="Arial" panose="020B0604020202020204" pitchFamily="34" charset="0"/>
                <a:cs typeface="Arial" panose="020B0604020202020204" pitchFamily="34" charset="0"/>
              </a:rPr>
              <a:t> Example ciliary protein localisations shown. </a:t>
            </a:r>
          </a:p>
        </p:txBody>
      </p:sp>
      <p:sp>
        <p:nvSpPr>
          <p:cNvPr id="51" name="TextBox 50">
            <a:extLst>
              <a:ext uri="{FF2B5EF4-FFF2-40B4-BE49-F238E27FC236}">
                <a16:creationId xmlns:a16="http://schemas.microsoft.com/office/drawing/2014/main" id="{5D696574-F813-401D-8DA7-6438F6E480C6}"/>
              </a:ext>
            </a:extLst>
          </p:cNvPr>
          <p:cNvSpPr txBox="1"/>
          <p:nvPr/>
        </p:nvSpPr>
        <p:spPr>
          <a:xfrm>
            <a:off x="12589795" y="7324852"/>
            <a:ext cx="17273125" cy="646331"/>
          </a:xfrm>
          <a:prstGeom prst="rect">
            <a:avLst/>
          </a:prstGeom>
          <a:noFill/>
        </p:spPr>
        <p:txBody>
          <a:bodyPr wrap="square" rtlCol="0">
            <a:spAutoFit/>
          </a:bodyPr>
          <a:lstStyle/>
          <a:p>
            <a:r>
              <a:rPr lang="en-US" sz="3600" b="1" dirty="0">
                <a:solidFill>
                  <a:srgbClr val="009DDB"/>
                </a:solidFill>
                <a:latin typeface="Open Sans" panose="020B0606030504020204" pitchFamily="34" charset="0"/>
                <a:ea typeface="Open Sans" panose="020B0606030504020204" pitchFamily="34" charset="0"/>
                <a:cs typeface="Open Sans" panose="020B0606030504020204" pitchFamily="34" charset="0"/>
              </a:rPr>
              <a:t>CRISPR/Cas9 genome editing of control human iPSCs  </a:t>
            </a:r>
          </a:p>
        </p:txBody>
      </p:sp>
      <p:sp>
        <p:nvSpPr>
          <p:cNvPr id="119" name="TextBox 118">
            <a:extLst>
              <a:ext uri="{FF2B5EF4-FFF2-40B4-BE49-F238E27FC236}">
                <a16:creationId xmlns:a16="http://schemas.microsoft.com/office/drawing/2014/main" id="{4C633013-A735-4560-844E-30B5B6E84877}"/>
              </a:ext>
            </a:extLst>
          </p:cNvPr>
          <p:cNvSpPr txBox="1"/>
          <p:nvPr/>
        </p:nvSpPr>
        <p:spPr>
          <a:xfrm>
            <a:off x="693610" y="7018224"/>
            <a:ext cx="9870116" cy="646331"/>
          </a:xfrm>
          <a:prstGeom prst="rect">
            <a:avLst/>
          </a:prstGeom>
          <a:noFill/>
        </p:spPr>
        <p:txBody>
          <a:bodyPr wrap="square" rtlCol="0">
            <a:spAutoFit/>
          </a:bodyPr>
          <a:lstStyle/>
          <a:p>
            <a:r>
              <a:rPr lang="en-US" sz="3600" b="1" dirty="0">
                <a:solidFill>
                  <a:srgbClr val="009DDB"/>
                </a:solidFill>
                <a:latin typeface="Open Sans" panose="020B0606030504020204" pitchFamily="34" charset="0"/>
                <a:ea typeface="Open Sans" panose="020B0606030504020204" pitchFamily="34" charset="0"/>
                <a:cs typeface="Open Sans" panose="020B0606030504020204" pitchFamily="34" charset="0"/>
              </a:rPr>
              <a:t>Genetic retinal dystrophies</a:t>
            </a:r>
          </a:p>
        </p:txBody>
      </p:sp>
      <p:sp>
        <p:nvSpPr>
          <p:cNvPr id="23" name="TextBox 22">
            <a:extLst>
              <a:ext uri="{FF2B5EF4-FFF2-40B4-BE49-F238E27FC236}">
                <a16:creationId xmlns:a16="http://schemas.microsoft.com/office/drawing/2014/main" id="{8D541C62-7AEF-42C7-9CA8-80A3338EF4CE}"/>
              </a:ext>
            </a:extLst>
          </p:cNvPr>
          <p:cNvSpPr txBox="1"/>
          <p:nvPr/>
        </p:nvSpPr>
        <p:spPr>
          <a:xfrm>
            <a:off x="617028" y="15288852"/>
            <a:ext cx="11020564" cy="3816429"/>
          </a:xfrm>
          <a:prstGeom prst="rect">
            <a:avLst/>
          </a:prstGeom>
          <a:noFill/>
        </p:spPr>
        <p:txBody>
          <a:bodyPr wrap="square" rtlCol="0">
            <a:spAutoFit/>
          </a:bodyPr>
          <a:lstStyle/>
          <a:p>
            <a:pPr marL="457200" indent="-457200">
              <a:buClr>
                <a:srgbClr val="0046AD"/>
              </a:buClr>
              <a:buFont typeface="Wingdings" panose="05000000000000000000" pitchFamily="2" charset="2"/>
              <a:buChar char="v"/>
            </a:pPr>
            <a:r>
              <a:rPr lang="en-AU" sz="2800" dirty="0">
                <a:latin typeface="Arial" panose="020B0604020202020204" pitchFamily="34" charset="0"/>
                <a:ea typeface="Open Sans" panose="020B0606030504020204" pitchFamily="34" charset="0"/>
                <a:cs typeface="Arial" panose="020B0604020202020204" pitchFamily="34" charset="0"/>
              </a:rPr>
              <a:t>In this project, we are developing an approach for analysis of VUS in the ciliary disease genes, with applicability for other retinal diseases genes. We are also using this model to test novel genetic therapies.</a:t>
            </a:r>
          </a:p>
          <a:p>
            <a:pPr marL="285750" indent="-285750">
              <a:buClr>
                <a:srgbClr val="0046AD"/>
              </a:buClr>
              <a:buFont typeface="Wingdings" panose="05000000000000000000" pitchFamily="2" charset="2"/>
              <a:buChar char="v"/>
            </a:pPr>
            <a:endParaRPr lang="en-AU" dirty="0">
              <a:latin typeface="Arial" panose="020B0604020202020204" pitchFamily="34" charset="0"/>
              <a:ea typeface="Open Sans" panose="020B0606030504020204" pitchFamily="34" charset="0"/>
              <a:cs typeface="Arial" panose="020B0604020202020204" pitchFamily="34" charset="0"/>
            </a:endParaRPr>
          </a:p>
          <a:p>
            <a:pPr>
              <a:buClr>
                <a:srgbClr val="0046AD"/>
              </a:buClr>
            </a:pPr>
            <a:r>
              <a:rPr lang="en-AU" sz="2800" u="sng" dirty="0">
                <a:latin typeface="Arial" panose="020B0604020202020204" pitchFamily="34" charset="0"/>
                <a:ea typeface="Open Sans" panose="020B0606030504020204" pitchFamily="34" charset="0"/>
                <a:cs typeface="Arial" panose="020B0604020202020204" pitchFamily="34" charset="0"/>
              </a:rPr>
              <a:t>Clinical case</a:t>
            </a:r>
            <a:r>
              <a:rPr lang="en-AU" sz="2800" dirty="0">
                <a:latin typeface="Arial" panose="020B0604020202020204" pitchFamily="34" charset="0"/>
                <a:ea typeface="Open Sans" panose="020B0606030504020204" pitchFamily="34" charset="0"/>
                <a:cs typeface="Arial" panose="020B0604020202020204" pitchFamily="34" charset="0"/>
              </a:rPr>
              <a:t>: Patient with the retinal dystrophy </a:t>
            </a:r>
            <a:r>
              <a:rPr lang="en-AU" sz="2800" dirty="0" err="1">
                <a:latin typeface="Arial" panose="020B0604020202020204" pitchFamily="34" charset="0"/>
                <a:ea typeface="Open Sans" panose="020B0606030504020204" pitchFamily="34" charset="0"/>
                <a:cs typeface="Arial" panose="020B0604020202020204" pitchFamily="34" charset="0"/>
              </a:rPr>
              <a:t>Leber</a:t>
            </a:r>
            <a:r>
              <a:rPr lang="en-AU" sz="2800" dirty="0">
                <a:latin typeface="Arial" panose="020B0604020202020204" pitchFamily="34" charset="0"/>
                <a:ea typeface="Open Sans" panose="020B0606030504020204" pitchFamily="34" charset="0"/>
                <a:cs typeface="Arial" panose="020B0604020202020204" pitchFamily="34" charset="0"/>
              </a:rPr>
              <a:t> Congenital Amaurosis (LCA) and a novel heterozygous missense VUS in </a:t>
            </a:r>
            <a:r>
              <a:rPr lang="en-AU" sz="2800" i="1" dirty="0">
                <a:latin typeface="Arial" panose="020B0604020202020204" pitchFamily="34" charset="0"/>
                <a:ea typeface="Open Sans" panose="020B0606030504020204" pitchFamily="34" charset="0"/>
                <a:cs typeface="Arial" panose="020B0604020202020204" pitchFamily="34" charset="0"/>
              </a:rPr>
              <a:t>RPGRIP1 </a:t>
            </a:r>
            <a:r>
              <a:rPr lang="en-US" sz="2800" dirty="0">
                <a:latin typeface="Arial" panose="020B0604020202020204" pitchFamily="34" charset="0"/>
                <a:ea typeface="Open Sans" panose="020B0606030504020204" pitchFamily="34" charset="0"/>
                <a:cs typeface="Arial" panose="020B0604020202020204" pitchFamily="34" charset="0"/>
              </a:rPr>
              <a:t>with conflicting in-silico reports of deleterious effects.</a:t>
            </a:r>
          </a:p>
          <a:p>
            <a:pPr>
              <a:buClr>
                <a:srgbClr val="0046AD"/>
              </a:buClr>
            </a:pPr>
            <a:endParaRPr lang="en-US" sz="2800" dirty="0">
              <a:latin typeface="Arial" panose="020B0604020202020204" pitchFamily="34" charset="0"/>
              <a:ea typeface="Open Sans" panose="020B0606030504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2617D7A1-770C-4566-A20F-52B5A1693842}"/>
              </a:ext>
            </a:extLst>
          </p:cNvPr>
          <p:cNvSpPr/>
          <p:nvPr/>
        </p:nvSpPr>
        <p:spPr>
          <a:xfrm>
            <a:off x="725689" y="19492132"/>
            <a:ext cx="2124299" cy="646331"/>
          </a:xfrm>
          <a:prstGeom prst="rect">
            <a:avLst/>
          </a:prstGeom>
        </p:spPr>
        <p:txBody>
          <a:bodyPr wrap="none">
            <a:spAutoFit/>
          </a:bodyPr>
          <a:lstStyle/>
          <a:p>
            <a:r>
              <a:rPr lang="en-US" sz="3600" b="1" dirty="0">
                <a:solidFill>
                  <a:srgbClr val="009DDB"/>
                </a:solidFill>
                <a:latin typeface="Open Sans" panose="020B0606030504020204" pitchFamily="34" charset="0"/>
                <a:ea typeface="Open Sans" panose="020B0606030504020204" pitchFamily="34" charset="0"/>
                <a:cs typeface="Open Sans" panose="020B0606030504020204" pitchFamily="34" charset="0"/>
              </a:rPr>
              <a:t>RPGRIP1</a:t>
            </a:r>
          </a:p>
        </p:txBody>
      </p:sp>
      <p:sp>
        <p:nvSpPr>
          <p:cNvPr id="120" name="Rectangle 119">
            <a:extLst>
              <a:ext uri="{FF2B5EF4-FFF2-40B4-BE49-F238E27FC236}">
                <a16:creationId xmlns:a16="http://schemas.microsoft.com/office/drawing/2014/main" id="{94B02DAD-42C6-4C5D-BD14-F0A1FA496ADF}"/>
              </a:ext>
            </a:extLst>
          </p:cNvPr>
          <p:cNvSpPr/>
          <p:nvPr/>
        </p:nvSpPr>
        <p:spPr>
          <a:xfrm>
            <a:off x="12890980" y="20152021"/>
            <a:ext cx="4392166" cy="9571851"/>
          </a:xfrm>
          <a:prstGeom prst="rect">
            <a:avLst/>
          </a:prstGeom>
        </p:spPr>
        <p:txBody>
          <a:bodyPr wrap="square">
            <a:spAutoFit/>
          </a:bodyPr>
          <a:lstStyle/>
          <a:p>
            <a:pPr lvl="0"/>
            <a:r>
              <a:rPr lang="en-AU" sz="2800" b="1" dirty="0">
                <a:solidFill>
                  <a:prstClr val="black"/>
                </a:solidFill>
                <a:latin typeface="Arial" panose="020B0604020202020204" pitchFamily="34" charset="0"/>
                <a:ea typeface="Open Sans" panose="020B0606030504020204" pitchFamily="34" charset="0"/>
                <a:cs typeface="Arial" panose="020B0604020202020204" pitchFamily="34" charset="0"/>
              </a:rPr>
              <a:t>A. </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Excised neural retinal organoid grown in suspension for 28 weeks. B</a:t>
            </a:r>
            <a:r>
              <a:rPr lang="en-AU" sz="2800" b="1" dirty="0">
                <a:solidFill>
                  <a:prstClr val="black"/>
                </a:solidFill>
                <a:latin typeface="Arial" panose="020B0604020202020204" pitchFamily="34" charset="0"/>
                <a:ea typeface="Open Sans" panose="020B0606030504020204" pitchFamily="34" charset="0"/>
                <a:cs typeface="Arial" panose="020B0604020202020204" pitchFamily="34" charset="0"/>
              </a:rPr>
              <a:t>–C</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 IHC analysis of </a:t>
            </a:r>
            <a:r>
              <a:rPr lang="en-AU" sz="2800" dirty="0" err="1">
                <a:solidFill>
                  <a:prstClr val="black"/>
                </a:solidFill>
                <a:latin typeface="Arial" panose="020B0604020202020204" pitchFamily="34" charset="0"/>
                <a:ea typeface="Open Sans" panose="020B0606030504020204" pitchFamily="34" charset="0"/>
                <a:cs typeface="Arial" panose="020B0604020202020204" pitchFamily="34" charset="0"/>
              </a:rPr>
              <a:t>wk</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 24 control organoids. Photoreceptors develop on the outer aspect of organoids, expressing early neural retinal markers CRX and recoverin and inner segment marker cone </a:t>
            </a:r>
            <a:r>
              <a:rPr lang="en-AU" sz="2800" dirty="0" err="1">
                <a:solidFill>
                  <a:prstClr val="black"/>
                </a:solidFill>
                <a:latin typeface="Arial" panose="020B0604020202020204" pitchFamily="34" charset="0"/>
                <a:ea typeface="Open Sans" panose="020B0606030504020204" pitchFamily="34" charset="0"/>
                <a:cs typeface="Arial" panose="020B0604020202020204" pitchFamily="34" charset="0"/>
              </a:rPr>
              <a:t>arrestin</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 Ciliary protein expression of RPGRIP1. ONL: outer nuclear layer. </a:t>
            </a:r>
            <a:r>
              <a:rPr lang="en-AU" sz="2800" b="1" dirty="0">
                <a:solidFill>
                  <a:prstClr val="black"/>
                </a:solidFill>
                <a:latin typeface="Arial" panose="020B0604020202020204" pitchFamily="34" charset="0"/>
                <a:ea typeface="Open Sans" panose="020B0606030504020204" pitchFamily="34" charset="0"/>
                <a:cs typeface="Arial" panose="020B0604020202020204" pitchFamily="34" charset="0"/>
              </a:rPr>
              <a:t>D. </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IHC analysis of </a:t>
            </a:r>
            <a:r>
              <a:rPr lang="en-AU" sz="2800" dirty="0" err="1">
                <a:solidFill>
                  <a:prstClr val="black"/>
                </a:solidFill>
                <a:latin typeface="Arial" panose="020B0604020202020204" pitchFamily="34" charset="0"/>
                <a:ea typeface="Open Sans" panose="020B0606030504020204" pitchFamily="34" charset="0"/>
                <a:cs typeface="Arial" panose="020B0604020202020204" pitchFamily="34" charset="0"/>
              </a:rPr>
              <a:t>wk</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 30 control and RPGRIP1 mutant organoids showing abnormal CEP290 and RPGR </a:t>
            </a:r>
            <a:r>
              <a:rPr lang="en-AU" sz="2800" dirty="0" err="1">
                <a:solidFill>
                  <a:prstClr val="black"/>
                </a:solidFill>
                <a:latin typeface="Arial" panose="020B0604020202020204" pitchFamily="34" charset="0"/>
                <a:ea typeface="Open Sans" panose="020B0606030504020204" pitchFamily="34" charset="0"/>
                <a:cs typeface="Arial" panose="020B0604020202020204" pitchFamily="34" charset="0"/>
              </a:rPr>
              <a:t>costaining</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 and </a:t>
            </a:r>
            <a:r>
              <a:rPr lang="en-AU" sz="2800" b="1" dirty="0">
                <a:solidFill>
                  <a:prstClr val="black"/>
                </a:solidFill>
                <a:latin typeface="Arial" panose="020B0604020202020204" pitchFamily="34" charset="0"/>
                <a:ea typeface="Open Sans" panose="020B0606030504020204" pitchFamily="34" charset="0"/>
                <a:cs typeface="Arial" panose="020B0604020202020204" pitchFamily="34" charset="0"/>
              </a:rPr>
              <a:t>E.</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AU" sz="2800" dirty="0" err="1">
                <a:solidFill>
                  <a:prstClr val="black"/>
                </a:solidFill>
                <a:latin typeface="Arial" panose="020B0604020202020204" pitchFamily="34" charset="0"/>
                <a:ea typeface="Open Sans" panose="020B0606030504020204" pitchFamily="34" charset="0"/>
                <a:cs typeface="Arial" panose="020B0604020202020204" pitchFamily="34" charset="0"/>
              </a:rPr>
              <a:t>mislocalised</a:t>
            </a:r>
            <a:r>
              <a:rPr lang="en-AU" sz="2800" dirty="0">
                <a:solidFill>
                  <a:prstClr val="black"/>
                </a:solidFill>
                <a:latin typeface="Arial" panose="020B0604020202020204" pitchFamily="34" charset="0"/>
                <a:ea typeface="Open Sans" panose="020B0606030504020204" pitchFamily="34" charset="0"/>
                <a:cs typeface="Arial" panose="020B0604020202020204" pitchFamily="34" charset="0"/>
              </a:rPr>
              <a:t> rhodopsin rod photoreceptors.</a:t>
            </a:r>
            <a:endParaRPr lang="en-US" sz="2800" dirty="0">
              <a:solidFill>
                <a:prstClr val="black"/>
              </a:solidFill>
              <a:latin typeface="Arial" panose="020B0604020202020204" pitchFamily="34" charset="0"/>
              <a:cs typeface="Arial" panose="020B0604020202020204" pitchFamily="34" charset="0"/>
            </a:endParaRPr>
          </a:p>
        </p:txBody>
      </p:sp>
      <p:cxnSp>
        <p:nvCxnSpPr>
          <p:cNvPr id="129" name="Straight Connector 128">
            <a:extLst>
              <a:ext uri="{FF2B5EF4-FFF2-40B4-BE49-F238E27FC236}">
                <a16:creationId xmlns:a16="http://schemas.microsoft.com/office/drawing/2014/main" id="{91D21805-6ADB-4EF7-9010-B870A3A120D3}"/>
              </a:ext>
            </a:extLst>
          </p:cNvPr>
          <p:cNvCxnSpPr>
            <a:cxnSpLocks/>
          </p:cNvCxnSpPr>
          <p:nvPr/>
        </p:nvCxnSpPr>
        <p:spPr>
          <a:xfrm>
            <a:off x="26023692" y="24562154"/>
            <a:ext cx="1228993" cy="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C45A87F0-292C-4E2E-8CFF-4CF28482CE16}"/>
              </a:ext>
            </a:extLst>
          </p:cNvPr>
          <p:cNvSpPr txBox="1"/>
          <p:nvPr/>
        </p:nvSpPr>
        <p:spPr>
          <a:xfrm>
            <a:off x="36973491" y="24442630"/>
            <a:ext cx="606952" cy="307777"/>
          </a:xfrm>
          <a:prstGeom prst="rect">
            <a:avLst/>
          </a:prstGeom>
          <a:noFill/>
        </p:spPr>
        <p:txBody>
          <a:bodyPr wrap="square" rtlCol="0">
            <a:spAutoFit/>
          </a:bodyPr>
          <a:lstStyle/>
          <a:p>
            <a:r>
              <a:rPr lang="en-AU" sz="1400" dirty="0">
                <a:solidFill>
                  <a:schemeClr val="bg1"/>
                </a:solidFill>
              </a:rPr>
              <a:t>ONL</a:t>
            </a:r>
          </a:p>
        </p:txBody>
      </p:sp>
      <p:sp>
        <p:nvSpPr>
          <p:cNvPr id="161" name="Rectangle 160">
            <a:extLst>
              <a:ext uri="{FF2B5EF4-FFF2-40B4-BE49-F238E27FC236}">
                <a16:creationId xmlns:a16="http://schemas.microsoft.com/office/drawing/2014/main" id="{29E19543-CD2C-433D-98A5-D05FAAEFB951}"/>
              </a:ext>
            </a:extLst>
          </p:cNvPr>
          <p:cNvSpPr/>
          <p:nvPr/>
        </p:nvSpPr>
        <p:spPr>
          <a:xfrm>
            <a:off x="37062738" y="25785616"/>
            <a:ext cx="588646" cy="261610"/>
          </a:xfrm>
          <a:prstGeom prst="rect">
            <a:avLst/>
          </a:prstGeom>
        </p:spPr>
        <p:txBody>
          <a:bodyPr wrap="square">
            <a:spAutoFit/>
          </a:bodyPr>
          <a:lstStyle/>
          <a:p>
            <a:r>
              <a:rPr lang="en-AU" sz="1100" dirty="0">
                <a:solidFill>
                  <a:schemeClr val="bg1"/>
                </a:solidFill>
                <a:latin typeface="Arial" panose="020B0604020202020204" pitchFamily="34" charset="0"/>
                <a:ea typeface="Open Sans" panose="020B0606030504020204" pitchFamily="34" charset="0"/>
                <a:cs typeface="Arial" panose="020B0604020202020204" pitchFamily="34" charset="0"/>
              </a:rPr>
              <a:t>20µm</a:t>
            </a:r>
            <a:endParaRPr lang="en-AU" sz="1100" dirty="0">
              <a:solidFill>
                <a:schemeClr val="bg1"/>
              </a:solidFill>
            </a:endParaRPr>
          </a:p>
        </p:txBody>
      </p:sp>
      <p:sp>
        <p:nvSpPr>
          <p:cNvPr id="50" name="Rectangle 49">
            <a:extLst>
              <a:ext uri="{FF2B5EF4-FFF2-40B4-BE49-F238E27FC236}">
                <a16:creationId xmlns:a16="http://schemas.microsoft.com/office/drawing/2014/main" id="{4BD7FCF5-C4DA-4C2B-BECD-7850C949F897}"/>
              </a:ext>
            </a:extLst>
          </p:cNvPr>
          <p:cNvSpPr/>
          <p:nvPr/>
        </p:nvSpPr>
        <p:spPr>
          <a:xfrm>
            <a:off x="17628192" y="18814785"/>
            <a:ext cx="3346381" cy="33581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raphic 30">
            <a:extLst>
              <a:ext uri="{FF2B5EF4-FFF2-40B4-BE49-F238E27FC236}">
                <a16:creationId xmlns:a16="http://schemas.microsoft.com/office/drawing/2014/main" id="{F17AA020-1401-4D34-A49B-3E3D477009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647301" y="18838049"/>
            <a:ext cx="3329346" cy="3329347"/>
          </a:xfrm>
          <a:prstGeom prst="rect">
            <a:avLst/>
          </a:prstGeom>
        </p:spPr>
      </p:pic>
      <p:sp>
        <p:nvSpPr>
          <p:cNvPr id="121" name="TextBox 120">
            <a:extLst>
              <a:ext uri="{FF2B5EF4-FFF2-40B4-BE49-F238E27FC236}">
                <a16:creationId xmlns:a16="http://schemas.microsoft.com/office/drawing/2014/main" id="{2BC6540E-397F-42C1-812D-C5EC411585A9}"/>
              </a:ext>
            </a:extLst>
          </p:cNvPr>
          <p:cNvSpPr txBox="1"/>
          <p:nvPr/>
        </p:nvSpPr>
        <p:spPr>
          <a:xfrm>
            <a:off x="17086392" y="18272099"/>
            <a:ext cx="748923"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A. </a:t>
            </a:r>
          </a:p>
        </p:txBody>
      </p:sp>
      <p:sp>
        <p:nvSpPr>
          <p:cNvPr id="162" name="Rectangle 161">
            <a:extLst>
              <a:ext uri="{FF2B5EF4-FFF2-40B4-BE49-F238E27FC236}">
                <a16:creationId xmlns:a16="http://schemas.microsoft.com/office/drawing/2014/main" id="{541FFF24-D619-4C53-9B83-370599D6D12B}"/>
              </a:ext>
            </a:extLst>
          </p:cNvPr>
          <p:cNvSpPr/>
          <p:nvPr/>
        </p:nvSpPr>
        <p:spPr>
          <a:xfrm>
            <a:off x="20254802" y="21675731"/>
            <a:ext cx="628311" cy="304093"/>
          </a:xfrm>
          <a:prstGeom prst="rect">
            <a:avLst/>
          </a:prstGeom>
        </p:spPr>
        <p:txBody>
          <a:bodyPr wrap="none">
            <a:spAutoFit/>
          </a:bodyPr>
          <a:lstStyle/>
          <a:p>
            <a:r>
              <a:rPr lang="en-AU" sz="1100" dirty="0">
                <a:latin typeface="Arial" panose="020B0604020202020204" pitchFamily="34" charset="0"/>
                <a:ea typeface="Open Sans" panose="020B0606030504020204" pitchFamily="34" charset="0"/>
                <a:cs typeface="Arial" panose="020B0604020202020204" pitchFamily="34" charset="0"/>
              </a:rPr>
              <a:t>10µm</a:t>
            </a:r>
            <a:endParaRPr lang="en-AU" sz="1100" dirty="0"/>
          </a:p>
        </p:txBody>
      </p:sp>
      <p:sp>
        <p:nvSpPr>
          <p:cNvPr id="152" name="Rectangle 151">
            <a:extLst>
              <a:ext uri="{FF2B5EF4-FFF2-40B4-BE49-F238E27FC236}">
                <a16:creationId xmlns:a16="http://schemas.microsoft.com/office/drawing/2014/main" id="{F1B2BBAB-FEA5-4EF0-ABDE-6A583A8667E8}"/>
              </a:ext>
            </a:extLst>
          </p:cNvPr>
          <p:cNvSpPr/>
          <p:nvPr/>
        </p:nvSpPr>
        <p:spPr>
          <a:xfrm>
            <a:off x="25824236" y="18720830"/>
            <a:ext cx="3696497" cy="3547694"/>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ln>
                <a:solidFill>
                  <a:schemeClr val="tx1"/>
                </a:solidFill>
              </a:ln>
              <a:solidFill>
                <a:schemeClr val="tx1"/>
              </a:solidFill>
            </a:endParaRPr>
          </a:p>
        </p:txBody>
      </p:sp>
      <p:pic>
        <p:nvPicPr>
          <p:cNvPr id="138" name="Picture 137">
            <a:extLst>
              <a:ext uri="{FF2B5EF4-FFF2-40B4-BE49-F238E27FC236}">
                <a16:creationId xmlns:a16="http://schemas.microsoft.com/office/drawing/2014/main" id="{63D26934-C3C9-4BA7-803B-3CF398A61B14}"/>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a:ext>
            </a:extLst>
          </a:blip>
          <a:srcRect/>
          <a:stretch/>
        </p:blipFill>
        <p:spPr>
          <a:xfrm>
            <a:off x="25836653" y="19020004"/>
            <a:ext cx="3694473" cy="3322972"/>
          </a:xfrm>
          <a:prstGeom prst="rect">
            <a:avLst/>
          </a:prstGeom>
        </p:spPr>
      </p:pic>
      <p:sp>
        <p:nvSpPr>
          <p:cNvPr id="153" name="TextBox 152">
            <a:extLst>
              <a:ext uri="{FF2B5EF4-FFF2-40B4-BE49-F238E27FC236}">
                <a16:creationId xmlns:a16="http://schemas.microsoft.com/office/drawing/2014/main" id="{ABC9ED54-2111-4267-83C9-D303F9635178}"/>
              </a:ext>
            </a:extLst>
          </p:cNvPr>
          <p:cNvSpPr txBox="1"/>
          <p:nvPr/>
        </p:nvSpPr>
        <p:spPr>
          <a:xfrm>
            <a:off x="25989014" y="20535974"/>
            <a:ext cx="438525" cy="523220"/>
          </a:xfrm>
          <a:prstGeom prst="rect">
            <a:avLst/>
          </a:prstGeom>
          <a:noFill/>
        </p:spPr>
        <p:txBody>
          <a:bodyPr wrap="square" rtlCol="0">
            <a:spAutoFit/>
          </a:bodyPr>
          <a:lstStyle/>
          <a:p>
            <a:r>
              <a:rPr lang="en-AU" sz="1400" dirty="0">
                <a:solidFill>
                  <a:schemeClr val="bg1"/>
                </a:solidFill>
              </a:rPr>
              <a:t>ONL</a:t>
            </a:r>
          </a:p>
        </p:txBody>
      </p:sp>
      <p:grpSp>
        <p:nvGrpSpPr>
          <p:cNvPr id="14" name="Group 13">
            <a:extLst>
              <a:ext uri="{FF2B5EF4-FFF2-40B4-BE49-F238E27FC236}">
                <a16:creationId xmlns:a16="http://schemas.microsoft.com/office/drawing/2014/main" id="{570E0F61-1CC8-4010-9240-156AD3B865F6}"/>
              </a:ext>
            </a:extLst>
          </p:cNvPr>
          <p:cNvGrpSpPr/>
          <p:nvPr/>
        </p:nvGrpSpPr>
        <p:grpSpPr>
          <a:xfrm>
            <a:off x="21434868" y="18279464"/>
            <a:ext cx="5114081" cy="4063510"/>
            <a:chOff x="13063310" y="26323118"/>
            <a:chExt cx="6600962" cy="5244946"/>
          </a:xfrm>
        </p:grpSpPr>
        <p:pic>
          <p:nvPicPr>
            <p:cNvPr id="29" name="Picture 28">
              <a:extLst>
                <a:ext uri="{FF2B5EF4-FFF2-40B4-BE49-F238E27FC236}">
                  <a16:creationId xmlns:a16="http://schemas.microsoft.com/office/drawing/2014/main" id="{7E982473-1D06-444B-86DA-EFEEA4A14712}"/>
                </a:ext>
              </a:extLst>
            </p:cNvPr>
            <p:cNvPicPr>
              <a:picLocks noChangeAspect="1"/>
            </p:cNvPicPr>
            <p:nvPr/>
          </p:nvPicPr>
          <p:blipFill rotWithShape="1">
            <a:blip r:embed="rId14" cstate="email">
              <a:lum bright="20000" contrast="40000"/>
              <a:extLst>
                <a:ext uri="{28A0092B-C50C-407E-A947-70E740481C1C}">
                  <a14:useLocalDpi xmlns:a14="http://schemas.microsoft.com/office/drawing/2010/main"/>
                </a:ext>
              </a:extLst>
            </a:blip>
            <a:srcRect r="4536" b="11518"/>
            <a:stretch/>
          </p:blipFill>
          <p:spPr>
            <a:xfrm>
              <a:off x="13063310" y="26915740"/>
              <a:ext cx="4938469" cy="4652324"/>
            </a:xfrm>
            <a:prstGeom prst="rect">
              <a:avLst/>
            </a:prstGeom>
          </p:spPr>
        </p:pic>
        <p:sp>
          <p:nvSpPr>
            <p:cNvPr id="122" name="TextBox 121">
              <a:extLst>
                <a:ext uri="{FF2B5EF4-FFF2-40B4-BE49-F238E27FC236}">
                  <a16:creationId xmlns:a16="http://schemas.microsoft.com/office/drawing/2014/main" id="{8493DC7B-4BBC-4E8B-B126-35DC0B6B967F}"/>
                </a:ext>
              </a:extLst>
            </p:cNvPr>
            <p:cNvSpPr txBox="1"/>
            <p:nvPr/>
          </p:nvSpPr>
          <p:spPr>
            <a:xfrm>
              <a:off x="17978619" y="26323118"/>
              <a:ext cx="1685653" cy="834247"/>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C. </a:t>
              </a:r>
            </a:p>
          </p:txBody>
        </p:sp>
        <p:sp>
          <p:nvSpPr>
            <p:cNvPr id="46" name="Rectangle 45">
              <a:extLst>
                <a:ext uri="{FF2B5EF4-FFF2-40B4-BE49-F238E27FC236}">
                  <a16:creationId xmlns:a16="http://schemas.microsoft.com/office/drawing/2014/main" id="{F6DBCE0A-7B89-4C2A-A755-F1B3C87A0E29}"/>
                </a:ext>
              </a:extLst>
            </p:cNvPr>
            <p:cNvSpPr/>
            <p:nvPr/>
          </p:nvSpPr>
          <p:spPr>
            <a:xfrm>
              <a:off x="17181031" y="31154821"/>
              <a:ext cx="655949" cy="276999"/>
            </a:xfrm>
            <a:prstGeom prst="rect">
              <a:avLst/>
            </a:prstGeom>
          </p:spPr>
          <p:txBody>
            <a:bodyPr wrap="none">
              <a:spAutoFit/>
            </a:bodyPr>
            <a:lstStyle/>
            <a:p>
              <a:r>
                <a:rPr lang="en-AU" sz="1200" dirty="0">
                  <a:solidFill>
                    <a:schemeClr val="bg1"/>
                  </a:solidFill>
                  <a:latin typeface="Arial" panose="020B0604020202020204" pitchFamily="34" charset="0"/>
                  <a:ea typeface="Open Sans" panose="020B0606030504020204" pitchFamily="34" charset="0"/>
                  <a:cs typeface="Arial" panose="020B0604020202020204" pitchFamily="34" charset="0"/>
                </a:rPr>
                <a:t>200µm</a:t>
              </a:r>
              <a:endParaRPr lang="en-AU" sz="1200" dirty="0">
                <a:solidFill>
                  <a:schemeClr val="bg1"/>
                </a:solidFill>
              </a:endParaRPr>
            </a:p>
          </p:txBody>
        </p:sp>
        <p:sp>
          <p:nvSpPr>
            <p:cNvPr id="158" name="Rectangle 157">
              <a:extLst>
                <a:ext uri="{FF2B5EF4-FFF2-40B4-BE49-F238E27FC236}">
                  <a16:creationId xmlns:a16="http://schemas.microsoft.com/office/drawing/2014/main" id="{0D23B3E6-5D4F-4C81-AC1B-FEA88BBA0B2C}"/>
                </a:ext>
              </a:extLst>
            </p:cNvPr>
            <p:cNvSpPr/>
            <p:nvPr/>
          </p:nvSpPr>
          <p:spPr>
            <a:xfrm>
              <a:off x="15241351" y="27563767"/>
              <a:ext cx="2736000" cy="1752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ln>
                  <a:solidFill>
                    <a:schemeClr val="tx1"/>
                  </a:solidFill>
                </a:ln>
              </a:endParaRPr>
            </a:p>
          </p:txBody>
        </p:sp>
        <p:sp>
          <p:nvSpPr>
            <p:cNvPr id="159" name="Rectangle 158">
              <a:extLst>
                <a:ext uri="{FF2B5EF4-FFF2-40B4-BE49-F238E27FC236}">
                  <a16:creationId xmlns:a16="http://schemas.microsoft.com/office/drawing/2014/main" id="{647FB3E5-0CEC-44A7-9302-D63695498E4E}"/>
                </a:ext>
              </a:extLst>
            </p:cNvPr>
            <p:cNvSpPr/>
            <p:nvPr/>
          </p:nvSpPr>
          <p:spPr>
            <a:xfrm rot="5400000">
              <a:off x="12754006" y="30124004"/>
              <a:ext cx="2744663" cy="1184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ln>
                  <a:solidFill>
                    <a:schemeClr val="tx1"/>
                  </a:solidFill>
                </a:ln>
              </a:endParaRPr>
            </a:p>
          </p:txBody>
        </p:sp>
      </p:grpSp>
      <p:sp>
        <p:nvSpPr>
          <p:cNvPr id="171" name="TextBox 170">
            <a:extLst>
              <a:ext uri="{FF2B5EF4-FFF2-40B4-BE49-F238E27FC236}">
                <a16:creationId xmlns:a16="http://schemas.microsoft.com/office/drawing/2014/main" id="{AB1A2DA8-60CC-48DB-9253-92CBA30D0456}"/>
              </a:ext>
            </a:extLst>
          </p:cNvPr>
          <p:cNvSpPr txBox="1"/>
          <p:nvPr/>
        </p:nvSpPr>
        <p:spPr>
          <a:xfrm>
            <a:off x="22082822" y="20594379"/>
            <a:ext cx="452309" cy="646331"/>
          </a:xfrm>
          <a:prstGeom prst="rect">
            <a:avLst/>
          </a:prstGeom>
          <a:noFill/>
        </p:spPr>
        <p:txBody>
          <a:bodyPr wrap="square" rtlCol="0">
            <a:spAutoFit/>
          </a:bodyPr>
          <a:lstStyle/>
          <a:p>
            <a:r>
              <a:rPr lang="en-AU" dirty="0">
                <a:solidFill>
                  <a:schemeClr val="bg1"/>
                </a:solidFill>
              </a:rPr>
              <a:t>ONL</a:t>
            </a:r>
          </a:p>
        </p:txBody>
      </p:sp>
      <p:sp>
        <p:nvSpPr>
          <p:cNvPr id="141" name="TextBox 140">
            <a:extLst>
              <a:ext uri="{FF2B5EF4-FFF2-40B4-BE49-F238E27FC236}">
                <a16:creationId xmlns:a16="http://schemas.microsoft.com/office/drawing/2014/main" id="{BE6CA38D-CD17-499E-9C9A-B12CBD260884}"/>
              </a:ext>
            </a:extLst>
          </p:cNvPr>
          <p:cNvSpPr txBox="1"/>
          <p:nvPr/>
        </p:nvSpPr>
        <p:spPr>
          <a:xfrm>
            <a:off x="12561449" y="39849265"/>
            <a:ext cx="17093293" cy="1815882"/>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Acknowledgements </a:t>
            </a:r>
          </a:p>
          <a:p>
            <a:r>
              <a:rPr lang="en-US" sz="2800" dirty="0">
                <a:latin typeface="Arial" panose="020B0604020202020204" pitchFamily="34" charset="0"/>
                <a:ea typeface="Open Sans" panose="020B0606030504020204" pitchFamily="34" charset="0"/>
                <a:cs typeface="Arial" panose="020B0604020202020204" pitchFamily="34" charset="0"/>
              </a:rPr>
              <a:t>Funding: NHMRC grant 1099165, Ophthalmic Research Institute of Australia (ORIA) and Cure Blindness Australia. We wish to acknowledge members of the Vector and Genome Engineering Facility at CMRI for assistance in this project.</a:t>
            </a:r>
          </a:p>
        </p:txBody>
      </p:sp>
      <p:sp>
        <p:nvSpPr>
          <p:cNvPr id="142" name="TextBox 141">
            <a:extLst>
              <a:ext uri="{FF2B5EF4-FFF2-40B4-BE49-F238E27FC236}">
                <a16:creationId xmlns:a16="http://schemas.microsoft.com/office/drawing/2014/main" id="{A0AB72A0-75D5-46E9-9DD7-339A6B6B5351}"/>
              </a:ext>
            </a:extLst>
          </p:cNvPr>
          <p:cNvSpPr txBox="1"/>
          <p:nvPr/>
        </p:nvSpPr>
        <p:spPr>
          <a:xfrm>
            <a:off x="12550357" y="35388709"/>
            <a:ext cx="17128282" cy="3539430"/>
          </a:xfrm>
          <a:prstGeom prst="rect">
            <a:avLst/>
          </a:prstGeom>
          <a:noFill/>
        </p:spPr>
        <p:txBody>
          <a:bodyPr wrap="square" rtlCol="0">
            <a:spAutoFit/>
          </a:bodyPr>
          <a:lstStyle/>
          <a:p>
            <a:pPr marL="457200" indent="-457200">
              <a:buFont typeface="Wingdings" panose="05000000000000000000" pitchFamily="2" charset="2"/>
              <a:buChar char="v"/>
            </a:pPr>
            <a:r>
              <a:rPr lang="en-AU" sz="2800" dirty="0">
                <a:solidFill>
                  <a:schemeClr val="bg1"/>
                </a:solidFill>
                <a:latin typeface="Arial" panose="020B0604020202020204" pitchFamily="34" charset="0"/>
                <a:ea typeface="Open Sans" panose="020B0606030504020204" pitchFamily="34" charset="0"/>
                <a:cs typeface="Arial" panose="020B0604020202020204" pitchFamily="34" charset="0"/>
              </a:rPr>
              <a:t>Genome editing was used to generate isogenic iPSC lines differentiated into retinal cells for disease modelling of a novel missense variant of a ciliopathy gene, </a:t>
            </a:r>
            <a:r>
              <a:rPr lang="en-AU" sz="2800" i="1" dirty="0">
                <a:solidFill>
                  <a:schemeClr val="bg1"/>
                </a:solidFill>
                <a:latin typeface="Arial" panose="020B0604020202020204" pitchFamily="34" charset="0"/>
                <a:ea typeface="Open Sans" panose="020B0606030504020204" pitchFamily="34" charset="0"/>
                <a:cs typeface="Arial" panose="020B0604020202020204" pitchFamily="34" charset="0"/>
              </a:rPr>
              <a:t>RPGRIP1. </a:t>
            </a:r>
          </a:p>
          <a:p>
            <a:pPr marL="457200" indent="-457200">
              <a:buFont typeface="Wingdings" panose="05000000000000000000" pitchFamily="2" charset="2"/>
              <a:buChar char="v"/>
            </a:pPr>
            <a:r>
              <a:rPr lang="en-AU" sz="2800" dirty="0">
                <a:solidFill>
                  <a:schemeClr val="bg1"/>
                </a:solidFill>
                <a:latin typeface="Arial" panose="020B0604020202020204" pitchFamily="34" charset="0"/>
                <a:ea typeface="Open Sans" panose="020B0606030504020204" pitchFamily="34" charset="0"/>
                <a:cs typeface="Arial" panose="020B0604020202020204" pitchFamily="34" charset="0"/>
              </a:rPr>
              <a:t>A patient derived iPSC line harbouring a homozygous stop variant in </a:t>
            </a:r>
            <a:r>
              <a:rPr lang="en-AU" sz="2800" i="1" dirty="0">
                <a:solidFill>
                  <a:schemeClr val="bg1"/>
                </a:solidFill>
                <a:latin typeface="Arial" panose="020B0604020202020204" pitchFamily="34" charset="0"/>
                <a:ea typeface="Open Sans" panose="020B0606030504020204" pitchFamily="34" charset="0"/>
                <a:cs typeface="Arial" panose="020B0604020202020204" pitchFamily="34" charset="0"/>
              </a:rPr>
              <a:t>RPGRIP1</a:t>
            </a:r>
            <a:r>
              <a:rPr lang="en-AU" sz="2800" dirty="0">
                <a:solidFill>
                  <a:schemeClr val="bg1"/>
                </a:solidFill>
                <a:latin typeface="Arial" panose="020B0604020202020204" pitchFamily="34" charset="0"/>
                <a:ea typeface="Open Sans" panose="020B0606030504020204" pitchFamily="34" charset="0"/>
                <a:cs typeface="Arial" panose="020B0604020202020204" pitchFamily="34" charset="0"/>
              </a:rPr>
              <a:t> was also created for phenotypic comparison. </a:t>
            </a:r>
          </a:p>
          <a:p>
            <a:pPr marL="457200" indent="-457200">
              <a:buFont typeface="Wingdings" panose="05000000000000000000" pitchFamily="2" charset="2"/>
              <a:buChar char="v"/>
            </a:pPr>
            <a:r>
              <a:rPr lang="en-AU" sz="2800" dirty="0">
                <a:solidFill>
                  <a:schemeClr val="bg1"/>
                </a:solidFill>
                <a:latin typeface="Arial" panose="020B0604020202020204" pitchFamily="34" charset="0"/>
                <a:ea typeface="Open Sans" panose="020B0606030504020204" pitchFamily="34" charset="0"/>
                <a:cs typeface="Arial" panose="020B0604020202020204" pitchFamily="34" charset="0"/>
              </a:rPr>
              <a:t>Biomarkers for retinal organoid characterisation for RPGRIP1 and other ciliopathy related disease are in progress and replacement therapy constructs are in design. </a:t>
            </a:r>
          </a:p>
          <a:p>
            <a:pPr marL="457200" indent="-457200">
              <a:buFont typeface="Wingdings" panose="05000000000000000000" pitchFamily="2" charset="2"/>
              <a:buChar char="v"/>
            </a:pPr>
            <a:r>
              <a:rPr lang="en-AU" sz="2800" dirty="0">
                <a:solidFill>
                  <a:schemeClr val="bg1"/>
                </a:solidFill>
                <a:latin typeface="Arial" panose="020B0604020202020204" pitchFamily="34" charset="0"/>
                <a:ea typeface="Open Sans" panose="020B0606030504020204" pitchFamily="34" charset="0"/>
                <a:cs typeface="Arial" panose="020B0604020202020204" pitchFamily="34" charset="0"/>
              </a:rPr>
              <a:t>This approach will be used to examine other VOUS and as a platform to test AAV mediated gene replacement and other genetic therapy strategies.</a:t>
            </a:r>
            <a:endParaRPr lang="en-AU"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144" name="Rounded Rectangle 48">
            <a:extLst>
              <a:ext uri="{FF2B5EF4-FFF2-40B4-BE49-F238E27FC236}">
                <a16:creationId xmlns:a16="http://schemas.microsoft.com/office/drawing/2014/main" id="{0FC57880-8E35-47CA-8079-756F7D59366A}"/>
              </a:ext>
            </a:extLst>
          </p:cNvPr>
          <p:cNvSpPr/>
          <p:nvPr/>
        </p:nvSpPr>
        <p:spPr>
          <a:xfrm>
            <a:off x="12444931" y="39580146"/>
            <a:ext cx="17224067" cy="2067906"/>
          </a:xfrm>
          <a:prstGeom prst="roundRect">
            <a:avLst>
              <a:gd name="adj" fmla="val 3334"/>
            </a:avLst>
          </a:prstGeom>
          <a:noFill/>
          <a:ln w="101600">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7D2CADE7-3188-4BC2-8C63-581B5F68271E}"/>
              </a:ext>
            </a:extLst>
          </p:cNvPr>
          <p:cNvSpPr/>
          <p:nvPr/>
        </p:nvSpPr>
        <p:spPr>
          <a:xfrm rot="16200000">
            <a:off x="20833346" y="20804566"/>
            <a:ext cx="2148811" cy="89556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ln>
                <a:solidFill>
                  <a:schemeClr val="tx1"/>
                </a:solidFill>
              </a:ln>
              <a:solidFill>
                <a:schemeClr val="tx1"/>
              </a:solidFill>
            </a:endParaRPr>
          </a:p>
        </p:txBody>
      </p:sp>
      <p:pic>
        <p:nvPicPr>
          <p:cNvPr id="149" name="Picture 148">
            <a:extLst>
              <a:ext uri="{FF2B5EF4-FFF2-40B4-BE49-F238E27FC236}">
                <a16:creationId xmlns:a16="http://schemas.microsoft.com/office/drawing/2014/main" id="{762586C0-EF4A-41EC-B7D7-F51AD882CA46}"/>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a:ext>
            </a:extLst>
          </a:blip>
          <a:srcRect/>
          <a:stretch/>
        </p:blipFill>
        <p:spPr>
          <a:xfrm>
            <a:off x="25829204" y="18712329"/>
            <a:ext cx="3694476" cy="328135"/>
          </a:xfrm>
          <a:prstGeom prst="rect">
            <a:avLst/>
          </a:prstGeom>
        </p:spPr>
      </p:pic>
      <p:sp>
        <p:nvSpPr>
          <p:cNvPr id="156" name="TextBox 155">
            <a:extLst>
              <a:ext uri="{FF2B5EF4-FFF2-40B4-BE49-F238E27FC236}">
                <a16:creationId xmlns:a16="http://schemas.microsoft.com/office/drawing/2014/main" id="{AF260F13-677D-466A-9A1A-3E71056A5C3E}"/>
              </a:ext>
            </a:extLst>
          </p:cNvPr>
          <p:cNvSpPr txBox="1"/>
          <p:nvPr/>
        </p:nvSpPr>
        <p:spPr>
          <a:xfrm>
            <a:off x="25761910" y="18632615"/>
            <a:ext cx="2989721" cy="646331"/>
          </a:xfrm>
          <a:prstGeom prst="rect">
            <a:avLst/>
          </a:prstGeom>
          <a:noFill/>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Cone </a:t>
            </a:r>
            <a:r>
              <a:rPr lang="en-AU" dirty="0" err="1">
                <a:solidFill>
                  <a:srgbClr val="FF0000"/>
                </a:solidFill>
                <a:latin typeface="Arial" panose="020B0604020202020204" pitchFamily="34" charset="0"/>
                <a:cs typeface="Arial" panose="020B0604020202020204" pitchFamily="34" charset="0"/>
              </a:rPr>
              <a:t>arrestin</a:t>
            </a:r>
            <a:r>
              <a:rPr lang="en-AU" dirty="0">
                <a:solidFill>
                  <a:srgbClr val="FF0000"/>
                </a:solidFill>
                <a:latin typeface="Arial" panose="020B0604020202020204" pitchFamily="34" charset="0"/>
                <a:cs typeface="Arial" panose="020B0604020202020204" pitchFamily="34" charset="0"/>
              </a:rPr>
              <a:t> </a:t>
            </a:r>
            <a:r>
              <a:rPr lang="en-AU" dirty="0">
                <a:solidFill>
                  <a:srgbClr val="00B050"/>
                </a:solidFill>
                <a:latin typeface="Arial" panose="020B0604020202020204" pitchFamily="34" charset="0"/>
                <a:cs typeface="Arial" panose="020B0604020202020204" pitchFamily="34" charset="0"/>
              </a:rPr>
              <a:t>RPGRIP1 </a:t>
            </a:r>
            <a:r>
              <a:rPr lang="en-AU" dirty="0" err="1">
                <a:solidFill>
                  <a:srgbClr val="3E78BC"/>
                </a:solidFill>
                <a:latin typeface="Arial" panose="020B0604020202020204" pitchFamily="34" charset="0"/>
                <a:cs typeface="Arial" panose="020B0604020202020204" pitchFamily="34" charset="0"/>
              </a:rPr>
              <a:t>Dapi</a:t>
            </a:r>
            <a:endParaRPr lang="en-AU" dirty="0">
              <a:solidFill>
                <a:srgbClr val="3E78BC"/>
              </a:solidFill>
              <a:latin typeface="Arial" panose="020B0604020202020204" pitchFamily="34" charset="0"/>
              <a:cs typeface="Arial" panose="020B0604020202020204" pitchFamily="34" charset="0"/>
            </a:endParaRPr>
          </a:p>
        </p:txBody>
      </p:sp>
      <p:pic>
        <p:nvPicPr>
          <p:cNvPr id="157" name="Picture 156">
            <a:extLst>
              <a:ext uri="{FF2B5EF4-FFF2-40B4-BE49-F238E27FC236}">
                <a16:creationId xmlns:a16="http://schemas.microsoft.com/office/drawing/2014/main" id="{213D04DB-776E-4FDA-8BA2-4341CADB4CF0}"/>
              </a:ext>
            </a:extLst>
          </p:cNvPr>
          <p:cNvPicPr>
            <a:picLocks noChangeAspect="1"/>
          </p:cNvPicPr>
          <p:nvPr/>
        </p:nvPicPr>
        <p:blipFill rotWithShape="1">
          <a:blip r:embed="rId17" cstate="email">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a:ext>
            </a:extLst>
          </a:blip>
          <a:srcRect/>
          <a:stretch/>
        </p:blipFill>
        <p:spPr>
          <a:xfrm>
            <a:off x="28532110" y="18779110"/>
            <a:ext cx="931100" cy="1584369"/>
          </a:xfrm>
          <a:prstGeom prst="rect">
            <a:avLst/>
          </a:prstGeom>
          <a:ln w="19050">
            <a:solidFill>
              <a:schemeClr val="bg1"/>
            </a:solidFill>
          </a:ln>
        </p:spPr>
      </p:pic>
      <p:sp>
        <p:nvSpPr>
          <p:cNvPr id="160" name="Rectangle 159">
            <a:extLst>
              <a:ext uri="{FF2B5EF4-FFF2-40B4-BE49-F238E27FC236}">
                <a16:creationId xmlns:a16="http://schemas.microsoft.com/office/drawing/2014/main" id="{171BF0FD-D315-406B-9A7C-A699F0B2A453}"/>
              </a:ext>
            </a:extLst>
          </p:cNvPr>
          <p:cNvSpPr/>
          <p:nvPr/>
        </p:nvSpPr>
        <p:spPr>
          <a:xfrm>
            <a:off x="28558486" y="20354787"/>
            <a:ext cx="1095701" cy="307777"/>
          </a:xfrm>
          <a:prstGeom prst="rect">
            <a:avLst/>
          </a:prstGeom>
        </p:spPr>
        <p:txBody>
          <a:bodyPr wrap="square">
            <a:spAutoFit/>
          </a:bodyPr>
          <a:lstStyle/>
          <a:p>
            <a:r>
              <a:rPr lang="en-AU" sz="1400" dirty="0">
                <a:solidFill>
                  <a:srgbClr val="00B050"/>
                </a:solidFill>
                <a:latin typeface="Arial" panose="020B0604020202020204" pitchFamily="34" charset="0"/>
                <a:cs typeface="Arial" panose="020B0604020202020204" pitchFamily="34" charset="0"/>
              </a:rPr>
              <a:t>RPGRIP1 </a:t>
            </a:r>
            <a:endParaRPr lang="en-AU" sz="1400" dirty="0"/>
          </a:p>
        </p:txBody>
      </p:sp>
      <p:pic>
        <p:nvPicPr>
          <p:cNvPr id="173" name="Picture 172">
            <a:extLst>
              <a:ext uri="{FF2B5EF4-FFF2-40B4-BE49-F238E27FC236}">
                <a16:creationId xmlns:a16="http://schemas.microsoft.com/office/drawing/2014/main" id="{4EA2E51B-CFD3-495E-8990-C0A3D1BFD8A8}"/>
              </a:ext>
            </a:extLst>
          </p:cNvPr>
          <p:cNvPicPr>
            <a:picLocks noChangeAspect="1"/>
          </p:cNvPicPr>
          <p:nvPr/>
        </p:nvPicPr>
        <p:blipFill rotWithShape="1">
          <a:blip r:embed="rId19" cstate="email">
            <a:extLst>
              <a:ext uri="{BEBA8EAE-BF5A-486C-A8C5-ECC9F3942E4B}">
                <a14:imgProps xmlns:a14="http://schemas.microsoft.com/office/drawing/2010/main">
                  <a14:imgLayer r:embed="rId20">
                    <a14:imgEffect>
                      <a14:brightnessContrast bright="40000" contrast="20000"/>
                    </a14:imgEffect>
                  </a14:imgLayer>
                </a14:imgProps>
              </a:ext>
              <a:ext uri="{28A0092B-C50C-407E-A947-70E740481C1C}">
                <a14:useLocalDpi xmlns:a14="http://schemas.microsoft.com/office/drawing/2010/main"/>
              </a:ext>
            </a:extLst>
          </a:blip>
          <a:srcRect/>
          <a:stretch/>
        </p:blipFill>
        <p:spPr>
          <a:xfrm>
            <a:off x="23120944" y="18759137"/>
            <a:ext cx="2140543" cy="766638"/>
          </a:xfrm>
          <a:prstGeom prst="rect">
            <a:avLst/>
          </a:prstGeom>
        </p:spPr>
      </p:pic>
      <p:sp>
        <p:nvSpPr>
          <p:cNvPr id="174" name="Rectangle 173">
            <a:extLst>
              <a:ext uri="{FF2B5EF4-FFF2-40B4-BE49-F238E27FC236}">
                <a16:creationId xmlns:a16="http://schemas.microsoft.com/office/drawing/2014/main" id="{FB730691-DE63-4A84-B1FF-946779823477}"/>
              </a:ext>
            </a:extLst>
          </p:cNvPr>
          <p:cNvSpPr/>
          <p:nvPr/>
        </p:nvSpPr>
        <p:spPr>
          <a:xfrm>
            <a:off x="23488406" y="18699170"/>
            <a:ext cx="1788618" cy="369332"/>
          </a:xfrm>
          <a:prstGeom prst="rect">
            <a:avLst/>
          </a:prstGeom>
        </p:spPr>
        <p:txBody>
          <a:bodyPr wrap="square">
            <a:spAutoFit/>
          </a:bodyPr>
          <a:lstStyle/>
          <a:p>
            <a:r>
              <a:rPr lang="en-AU" dirty="0">
                <a:solidFill>
                  <a:srgbClr val="FF0000"/>
                </a:solidFill>
                <a:latin typeface="Arial" panose="020B0604020202020204" pitchFamily="34" charset="0"/>
                <a:cs typeface="Arial" panose="020B0604020202020204" pitchFamily="34" charset="0"/>
              </a:rPr>
              <a:t>CRX </a:t>
            </a:r>
            <a:r>
              <a:rPr lang="en-AU" dirty="0">
                <a:solidFill>
                  <a:srgbClr val="00B050"/>
                </a:solidFill>
                <a:latin typeface="Arial" panose="020B0604020202020204" pitchFamily="34" charset="0"/>
                <a:cs typeface="Arial" panose="020B0604020202020204" pitchFamily="34" charset="0"/>
              </a:rPr>
              <a:t>Recoverin</a:t>
            </a:r>
          </a:p>
        </p:txBody>
      </p:sp>
      <p:pic>
        <p:nvPicPr>
          <p:cNvPr id="197" name="Picture 196">
            <a:extLst>
              <a:ext uri="{FF2B5EF4-FFF2-40B4-BE49-F238E27FC236}">
                <a16:creationId xmlns:a16="http://schemas.microsoft.com/office/drawing/2014/main" id="{238FE882-154B-4271-94F9-A177CFA04444}"/>
              </a:ext>
            </a:extLst>
          </p:cNvPr>
          <p:cNvPicPr>
            <a:picLocks noChangeAspect="1"/>
          </p:cNvPicPr>
          <p:nvPr/>
        </p:nvPicPr>
        <p:blipFill rotWithShape="1">
          <a:blip r:embed="rId21" cstate="email">
            <a:extLst>
              <a:ext uri="{BEBA8EAE-BF5A-486C-A8C5-ECC9F3942E4B}">
                <a14:imgProps xmlns:a14="http://schemas.microsoft.com/office/drawing/2010/main">
                  <a14:imgLayer r:embed="rId22">
                    <a14:imgEffect>
                      <a14:brightnessContrast bright="40000" contrast="20000"/>
                    </a14:imgEffect>
                  </a14:imgLayer>
                </a14:imgProps>
              </a:ext>
              <a:ext uri="{28A0092B-C50C-407E-A947-70E740481C1C}">
                <a14:useLocalDpi xmlns:a14="http://schemas.microsoft.com/office/drawing/2010/main"/>
              </a:ext>
            </a:extLst>
          </a:blip>
          <a:srcRect/>
          <a:stretch/>
        </p:blipFill>
        <p:spPr>
          <a:xfrm rot="5400000">
            <a:off x="20866766" y="20769021"/>
            <a:ext cx="2145444" cy="970021"/>
          </a:xfrm>
          <a:prstGeom prst="rect">
            <a:avLst/>
          </a:prstGeom>
        </p:spPr>
      </p:pic>
      <p:sp>
        <p:nvSpPr>
          <p:cNvPr id="198" name="TextBox 197">
            <a:extLst>
              <a:ext uri="{FF2B5EF4-FFF2-40B4-BE49-F238E27FC236}">
                <a16:creationId xmlns:a16="http://schemas.microsoft.com/office/drawing/2014/main" id="{A5322708-16D8-40F2-AFA4-BAF8D8567A02}"/>
              </a:ext>
            </a:extLst>
          </p:cNvPr>
          <p:cNvSpPr txBox="1"/>
          <p:nvPr/>
        </p:nvSpPr>
        <p:spPr>
          <a:xfrm>
            <a:off x="21361196" y="21957007"/>
            <a:ext cx="1409431" cy="307777"/>
          </a:xfrm>
          <a:prstGeom prst="rect">
            <a:avLst/>
          </a:prstGeom>
          <a:noFill/>
        </p:spPr>
        <p:txBody>
          <a:bodyPr wrap="square" rtlCol="0">
            <a:spAutoFit/>
          </a:bodyPr>
          <a:lstStyle/>
          <a:p>
            <a:r>
              <a:rPr lang="en-AU" sz="1400" dirty="0">
                <a:solidFill>
                  <a:schemeClr val="bg1"/>
                </a:solidFill>
                <a:latin typeface="Arial" panose="020B0604020202020204" pitchFamily="34" charset="0"/>
                <a:cs typeface="Arial" panose="020B0604020202020204" pitchFamily="34" charset="0"/>
              </a:rPr>
              <a:t>Control </a:t>
            </a:r>
            <a:r>
              <a:rPr lang="en-AU" sz="1400" dirty="0" err="1">
                <a:solidFill>
                  <a:schemeClr val="bg1"/>
                </a:solidFill>
                <a:latin typeface="Arial" panose="020B0604020202020204" pitchFamily="34" charset="0"/>
                <a:cs typeface="Arial" panose="020B0604020202020204" pitchFamily="34" charset="0"/>
              </a:rPr>
              <a:t>wk</a:t>
            </a:r>
            <a:r>
              <a:rPr lang="en-AU" sz="1400" dirty="0">
                <a:solidFill>
                  <a:schemeClr val="bg1"/>
                </a:solidFill>
                <a:latin typeface="Arial" panose="020B0604020202020204" pitchFamily="34" charset="0"/>
                <a:cs typeface="Arial" panose="020B0604020202020204" pitchFamily="34" charset="0"/>
              </a:rPr>
              <a:t> 24</a:t>
            </a:r>
          </a:p>
        </p:txBody>
      </p:sp>
      <p:sp>
        <p:nvSpPr>
          <p:cNvPr id="146" name="Rectangle 145">
            <a:extLst>
              <a:ext uri="{FF2B5EF4-FFF2-40B4-BE49-F238E27FC236}">
                <a16:creationId xmlns:a16="http://schemas.microsoft.com/office/drawing/2014/main" id="{510588CD-19DF-41DF-8C13-0DDF7010B69F}"/>
              </a:ext>
            </a:extLst>
          </p:cNvPr>
          <p:cNvSpPr/>
          <p:nvPr/>
        </p:nvSpPr>
        <p:spPr>
          <a:xfrm>
            <a:off x="804704" y="28337423"/>
            <a:ext cx="1346844" cy="646331"/>
          </a:xfrm>
          <a:prstGeom prst="rect">
            <a:avLst/>
          </a:prstGeom>
        </p:spPr>
        <p:txBody>
          <a:bodyPr wrap="none">
            <a:spAutoFit/>
          </a:bodyPr>
          <a:lstStyle/>
          <a:p>
            <a:r>
              <a:rPr lang="en-US" sz="3600" b="1" dirty="0">
                <a:solidFill>
                  <a:srgbClr val="009DDB"/>
                </a:solidFill>
                <a:latin typeface="Open Sans" panose="020B0606030504020204" pitchFamily="34" charset="0"/>
                <a:ea typeface="Open Sans" panose="020B0606030504020204" pitchFamily="34" charset="0"/>
                <a:cs typeface="Open Sans" panose="020B0606030504020204" pitchFamily="34" charset="0"/>
              </a:rPr>
              <a:t>AIMS</a:t>
            </a:r>
          </a:p>
        </p:txBody>
      </p:sp>
      <p:cxnSp>
        <p:nvCxnSpPr>
          <p:cNvPr id="7" name="Straight Connector 6">
            <a:extLst>
              <a:ext uri="{FF2B5EF4-FFF2-40B4-BE49-F238E27FC236}">
                <a16:creationId xmlns:a16="http://schemas.microsoft.com/office/drawing/2014/main" id="{39E848B0-C597-4821-9BAC-2E6B6C540320}"/>
              </a:ext>
            </a:extLst>
          </p:cNvPr>
          <p:cNvCxnSpPr>
            <a:cxnSpLocks/>
          </p:cNvCxnSpPr>
          <p:nvPr/>
        </p:nvCxnSpPr>
        <p:spPr>
          <a:xfrm>
            <a:off x="28649757" y="19221956"/>
            <a:ext cx="457225"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1" name="TextBox 220">
            <a:extLst>
              <a:ext uri="{FF2B5EF4-FFF2-40B4-BE49-F238E27FC236}">
                <a16:creationId xmlns:a16="http://schemas.microsoft.com/office/drawing/2014/main" id="{6E6DAD94-CE01-49C9-8398-EFD06143BDFD}"/>
              </a:ext>
            </a:extLst>
          </p:cNvPr>
          <p:cNvSpPr txBox="1"/>
          <p:nvPr/>
        </p:nvSpPr>
        <p:spPr>
          <a:xfrm>
            <a:off x="17161905" y="22546982"/>
            <a:ext cx="669158" cy="643514"/>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D. </a:t>
            </a:r>
          </a:p>
        </p:txBody>
      </p:sp>
      <p:cxnSp>
        <p:nvCxnSpPr>
          <p:cNvPr id="202" name="Straight Connector 201">
            <a:extLst>
              <a:ext uri="{FF2B5EF4-FFF2-40B4-BE49-F238E27FC236}">
                <a16:creationId xmlns:a16="http://schemas.microsoft.com/office/drawing/2014/main" id="{0398C4DE-56F4-462F-A94D-628523BA4FE9}"/>
              </a:ext>
            </a:extLst>
          </p:cNvPr>
          <p:cNvCxnSpPr>
            <a:cxnSpLocks/>
          </p:cNvCxnSpPr>
          <p:nvPr/>
        </p:nvCxnSpPr>
        <p:spPr>
          <a:xfrm>
            <a:off x="28316774" y="25917227"/>
            <a:ext cx="904987" cy="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6" name="Rectangle 205">
            <a:extLst>
              <a:ext uri="{FF2B5EF4-FFF2-40B4-BE49-F238E27FC236}">
                <a16:creationId xmlns:a16="http://schemas.microsoft.com/office/drawing/2014/main" id="{CE062530-93EC-4C5E-B30C-0658803D0975}"/>
              </a:ext>
            </a:extLst>
          </p:cNvPr>
          <p:cNvSpPr/>
          <p:nvPr/>
        </p:nvSpPr>
        <p:spPr>
          <a:xfrm>
            <a:off x="28379287" y="25666048"/>
            <a:ext cx="1030885" cy="261610"/>
          </a:xfrm>
          <a:prstGeom prst="rect">
            <a:avLst/>
          </a:prstGeom>
        </p:spPr>
        <p:txBody>
          <a:bodyPr wrap="square">
            <a:spAutoFit/>
          </a:bodyPr>
          <a:lstStyle/>
          <a:p>
            <a:r>
              <a:rPr lang="en-AU" sz="1100" dirty="0">
                <a:solidFill>
                  <a:schemeClr val="bg1"/>
                </a:solidFill>
                <a:latin typeface="Arial" panose="020B0604020202020204" pitchFamily="34" charset="0"/>
                <a:ea typeface="Open Sans" panose="020B0606030504020204" pitchFamily="34" charset="0"/>
                <a:cs typeface="Arial" panose="020B0604020202020204" pitchFamily="34" charset="0"/>
              </a:rPr>
              <a:t>20µm</a:t>
            </a:r>
            <a:endParaRPr lang="en-AU" sz="1100" dirty="0">
              <a:solidFill>
                <a:schemeClr val="bg1"/>
              </a:solidFill>
            </a:endParaRPr>
          </a:p>
        </p:txBody>
      </p:sp>
      <p:cxnSp>
        <p:nvCxnSpPr>
          <p:cNvPr id="207" name="Straight Connector 206">
            <a:extLst>
              <a:ext uri="{FF2B5EF4-FFF2-40B4-BE49-F238E27FC236}">
                <a16:creationId xmlns:a16="http://schemas.microsoft.com/office/drawing/2014/main" id="{880C50AF-9135-4774-9FCE-BB4CFB8E5556}"/>
              </a:ext>
            </a:extLst>
          </p:cNvPr>
          <p:cNvCxnSpPr>
            <a:cxnSpLocks/>
          </p:cNvCxnSpPr>
          <p:nvPr/>
        </p:nvCxnSpPr>
        <p:spPr>
          <a:xfrm>
            <a:off x="37103838" y="26069992"/>
            <a:ext cx="457225"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FF2FF1C9-732B-4F61-A94E-0CDFEA586E14}"/>
              </a:ext>
            </a:extLst>
          </p:cNvPr>
          <p:cNvSpPr txBox="1"/>
          <p:nvPr/>
        </p:nvSpPr>
        <p:spPr>
          <a:xfrm>
            <a:off x="25802736" y="21708794"/>
            <a:ext cx="1198297" cy="646331"/>
          </a:xfrm>
          <a:prstGeom prst="rect">
            <a:avLst/>
          </a:prstGeom>
          <a:noFill/>
        </p:spPr>
        <p:txBody>
          <a:bodyPr wrap="square" rtlCol="0">
            <a:spAutoFit/>
          </a:bodyPr>
          <a:lstStyle/>
          <a:p>
            <a:r>
              <a:rPr lang="en-AU" dirty="0">
                <a:solidFill>
                  <a:schemeClr val="bg1"/>
                </a:solidFill>
                <a:latin typeface="Arial" panose="020B0604020202020204" pitchFamily="34" charset="0"/>
                <a:cs typeface="Arial" panose="020B0604020202020204" pitchFamily="34" charset="0"/>
              </a:rPr>
              <a:t>Control, wk24</a:t>
            </a:r>
          </a:p>
        </p:txBody>
      </p:sp>
      <p:sp>
        <p:nvSpPr>
          <p:cNvPr id="176" name="TextBox 175">
            <a:extLst>
              <a:ext uri="{FF2B5EF4-FFF2-40B4-BE49-F238E27FC236}">
                <a16:creationId xmlns:a16="http://schemas.microsoft.com/office/drawing/2014/main" id="{51B7D520-D6A2-4495-B6A0-A020040D97B0}"/>
              </a:ext>
            </a:extLst>
          </p:cNvPr>
          <p:cNvSpPr txBox="1"/>
          <p:nvPr/>
        </p:nvSpPr>
        <p:spPr>
          <a:xfrm>
            <a:off x="28546133" y="24197948"/>
            <a:ext cx="1062945" cy="307777"/>
          </a:xfrm>
          <a:prstGeom prst="rect">
            <a:avLst/>
          </a:prstGeom>
          <a:noFill/>
        </p:spPr>
        <p:txBody>
          <a:bodyPr wrap="square" rtlCol="0">
            <a:spAutoFit/>
          </a:bodyPr>
          <a:lstStyle/>
          <a:p>
            <a:r>
              <a:rPr lang="en-AU" sz="1400" dirty="0">
                <a:solidFill>
                  <a:schemeClr val="bg1"/>
                </a:solidFill>
              </a:rPr>
              <a:t>ONL</a:t>
            </a:r>
          </a:p>
        </p:txBody>
      </p:sp>
      <p:pic>
        <p:nvPicPr>
          <p:cNvPr id="26" name="Picture 25">
            <a:extLst>
              <a:ext uri="{FF2B5EF4-FFF2-40B4-BE49-F238E27FC236}">
                <a16:creationId xmlns:a16="http://schemas.microsoft.com/office/drawing/2014/main" id="{8FACB934-81C4-4A05-94A2-BBA6E6F47C94}"/>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18211029" y="8206721"/>
            <a:ext cx="11078944" cy="5890952"/>
          </a:xfrm>
          <a:prstGeom prst="rect">
            <a:avLst/>
          </a:prstGeom>
        </p:spPr>
      </p:pic>
      <p:sp>
        <p:nvSpPr>
          <p:cNvPr id="179" name="TextBox 178">
            <a:extLst>
              <a:ext uri="{FF2B5EF4-FFF2-40B4-BE49-F238E27FC236}">
                <a16:creationId xmlns:a16="http://schemas.microsoft.com/office/drawing/2014/main" id="{9C898FE3-B4F0-4204-B4C9-70F7800B19FC}"/>
              </a:ext>
            </a:extLst>
          </p:cNvPr>
          <p:cNvSpPr txBox="1"/>
          <p:nvPr/>
        </p:nvSpPr>
        <p:spPr>
          <a:xfrm>
            <a:off x="17831063" y="8162468"/>
            <a:ext cx="908562" cy="646331"/>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A. </a:t>
            </a:r>
          </a:p>
        </p:txBody>
      </p:sp>
      <p:pic>
        <p:nvPicPr>
          <p:cNvPr id="235" name="Picture 234">
            <a:extLst>
              <a:ext uri="{FF2B5EF4-FFF2-40B4-BE49-F238E27FC236}">
                <a16:creationId xmlns:a16="http://schemas.microsoft.com/office/drawing/2014/main" id="{261BAB91-1EE1-4B1D-B789-6A6003443514}"/>
              </a:ext>
            </a:extLst>
          </p:cNvPr>
          <p:cNvPicPr>
            <a:picLocks noChangeAspect="1"/>
          </p:cNvPicPr>
          <p:nvPr/>
        </p:nvPicPr>
        <p:blipFill rotWithShape="1">
          <a:blip r:embed="rId24" cstate="email">
            <a:extLst>
              <a:ext uri="{BEBA8EAE-BF5A-486C-A8C5-ECC9F3942E4B}">
                <a14:imgProps xmlns:a14="http://schemas.microsoft.com/office/drawing/2010/main">
                  <a14:imgLayer r:embed="rId25">
                    <a14:imgEffect>
                      <a14:brightnessContrast contrast="-20000"/>
                    </a14:imgEffect>
                  </a14:imgLayer>
                </a14:imgProps>
              </a:ext>
              <a:ext uri="{28A0092B-C50C-407E-A947-70E740481C1C}">
                <a14:useLocalDpi xmlns:a14="http://schemas.microsoft.com/office/drawing/2010/main"/>
              </a:ext>
            </a:extLst>
          </a:blip>
          <a:srcRect/>
          <a:stretch/>
        </p:blipFill>
        <p:spPr>
          <a:xfrm>
            <a:off x="16084738" y="14832150"/>
            <a:ext cx="6793720" cy="2304204"/>
          </a:xfrm>
          <a:prstGeom prst="rect">
            <a:avLst/>
          </a:prstGeom>
          <a:ln w="28575">
            <a:solidFill>
              <a:schemeClr val="tx1"/>
            </a:solidFill>
          </a:ln>
        </p:spPr>
      </p:pic>
      <p:sp>
        <p:nvSpPr>
          <p:cNvPr id="183" name="TextBox 182">
            <a:extLst>
              <a:ext uri="{FF2B5EF4-FFF2-40B4-BE49-F238E27FC236}">
                <a16:creationId xmlns:a16="http://schemas.microsoft.com/office/drawing/2014/main" id="{D8E8B811-C5A3-44E3-9FC3-E376AC8B4637}"/>
              </a:ext>
            </a:extLst>
          </p:cNvPr>
          <p:cNvSpPr txBox="1"/>
          <p:nvPr/>
        </p:nvSpPr>
        <p:spPr>
          <a:xfrm>
            <a:off x="12772822" y="14291930"/>
            <a:ext cx="929409" cy="646331"/>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B. </a:t>
            </a:r>
          </a:p>
        </p:txBody>
      </p:sp>
      <p:pic>
        <p:nvPicPr>
          <p:cNvPr id="184" name="Picture 183">
            <a:extLst>
              <a:ext uri="{FF2B5EF4-FFF2-40B4-BE49-F238E27FC236}">
                <a16:creationId xmlns:a16="http://schemas.microsoft.com/office/drawing/2014/main" id="{A87C420B-D96E-46C0-8F1E-6327217F2A56}"/>
              </a:ext>
            </a:extLst>
          </p:cNvPr>
          <p:cNvPicPr>
            <a:picLocks noChangeAspect="1"/>
          </p:cNvPicPr>
          <p:nvPr/>
        </p:nvPicPr>
        <p:blipFill>
          <a:blip r:embed="rId26" cstate="email">
            <a:extLst>
              <a:ext uri="{BEBA8EAE-BF5A-486C-A8C5-ECC9F3942E4B}">
                <a14:imgProps xmlns:a14="http://schemas.microsoft.com/office/drawing/2010/main">
                  <a14:imgLayer r:embed="rId27">
                    <a14:imgEffect>
                      <a14:brightnessContrast contrast="40000"/>
                    </a14:imgEffect>
                  </a14:imgLayer>
                </a14:imgProps>
              </a:ext>
              <a:ext uri="{28A0092B-C50C-407E-A947-70E740481C1C}">
                <a14:useLocalDpi xmlns:a14="http://schemas.microsoft.com/office/drawing/2010/main"/>
              </a:ext>
            </a:extLst>
          </a:blip>
          <a:stretch>
            <a:fillRect/>
          </a:stretch>
        </p:blipFill>
        <p:spPr>
          <a:xfrm>
            <a:off x="13495176" y="14774215"/>
            <a:ext cx="2163917" cy="2376912"/>
          </a:xfrm>
          <a:prstGeom prst="rect">
            <a:avLst/>
          </a:prstGeom>
        </p:spPr>
      </p:pic>
      <p:sp>
        <p:nvSpPr>
          <p:cNvPr id="185" name="TextBox 184">
            <a:extLst>
              <a:ext uri="{FF2B5EF4-FFF2-40B4-BE49-F238E27FC236}">
                <a16:creationId xmlns:a16="http://schemas.microsoft.com/office/drawing/2014/main" id="{4E5FC727-DA08-424C-824C-5331E4B3C1C5}"/>
              </a:ext>
            </a:extLst>
          </p:cNvPr>
          <p:cNvSpPr txBox="1"/>
          <p:nvPr/>
        </p:nvSpPr>
        <p:spPr>
          <a:xfrm>
            <a:off x="13827813" y="14502148"/>
            <a:ext cx="1797245" cy="369332"/>
          </a:xfrm>
          <a:prstGeom prst="rect">
            <a:avLst/>
          </a:prstGeom>
          <a:noFill/>
        </p:spPr>
        <p:txBody>
          <a:bodyPr wrap="square">
            <a:spAutoFit/>
          </a:bodyPr>
          <a:lstStyle/>
          <a:p>
            <a:r>
              <a:rPr lang="en-AU" sz="1800" dirty="0">
                <a:solidFill>
                  <a:prstClr val="black"/>
                </a:solidFill>
                <a:latin typeface="Arial" panose="020B0604020202020204" pitchFamily="34" charset="0"/>
                <a:ea typeface="Open Sans" panose="020B0606030504020204" pitchFamily="34" charset="0"/>
                <a:cs typeface="Arial" panose="020B0604020202020204" pitchFamily="34" charset="0"/>
              </a:rPr>
              <a:t>Patient </a:t>
            </a:r>
            <a:r>
              <a:rPr lang="en-AU" dirty="0">
                <a:solidFill>
                  <a:prstClr val="black"/>
                </a:solidFill>
                <a:latin typeface="Arial" panose="020B0604020202020204" pitchFamily="34" charset="0"/>
                <a:ea typeface="Open Sans" panose="020B0606030504020204" pitchFamily="34" charset="0"/>
                <a:cs typeface="Arial" panose="020B0604020202020204" pitchFamily="34" charset="0"/>
              </a:rPr>
              <a:t>iPSC</a:t>
            </a:r>
            <a:r>
              <a:rPr lang="en-AU" sz="1800" dirty="0">
                <a:solidFill>
                  <a:prstClr val="black"/>
                </a:solidFill>
                <a:latin typeface="Arial" panose="020B0604020202020204" pitchFamily="34" charset="0"/>
                <a:ea typeface="Open Sans" panose="020B0606030504020204" pitchFamily="34" charset="0"/>
                <a:cs typeface="Arial" panose="020B0604020202020204" pitchFamily="34" charset="0"/>
              </a:rPr>
              <a:t>s </a:t>
            </a:r>
            <a:endParaRPr lang="en-AU" dirty="0"/>
          </a:p>
        </p:txBody>
      </p:sp>
      <p:grpSp>
        <p:nvGrpSpPr>
          <p:cNvPr id="186" name="Group 185">
            <a:extLst>
              <a:ext uri="{FF2B5EF4-FFF2-40B4-BE49-F238E27FC236}">
                <a16:creationId xmlns:a16="http://schemas.microsoft.com/office/drawing/2014/main" id="{15997329-B29A-49B7-9BF3-A7205CCD4BE0}"/>
              </a:ext>
            </a:extLst>
          </p:cNvPr>
          <p:cNvGrpSpPr/>
          <p:nvPr/>
        </p:nvGrpSpPr>
        <p:grpSpPr>
          <a:xfrm>
            <a:off x="24131634" y="14814906"/>
            <a:ext cx="5611978" cy="2187545"/>
            <a:chOff x="6395490" y="4195031"/>
            <a:chExt cx="5758168" cy="2436972"/>
          </a:xfrm>
        </p:grpSpPr>
        <p:pic>
          <p:nvPicPr>
            <p:cNvPr id="187" name="Picture 186">
              <a:extLst>
                <a:ext uri="{FF2B5EF4-FFF2-40B4-BE49-F238E27FC236}">
                  <a16:creationId xmlns:a16="http://schemas.microsoft.com/office/drawing/2014/main" id="{400D9B95-D271-49D8-B142-3E2CF54C68BC}"/>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rightnessContrast contrast="20000"/>
                      </a14:imgEffect>
                    </a14:imgLayer>
                  </a14:imgProps>
                </a:ext>
                <a:ext uri="{28A0092B-C50C-407E-A947-70E740481C1C}">
                  <a14:useLocalDpi xmlns:a14="http://schemas.microsoft.com/office/drawing/2010/main"/>
                </a:ext>
              </a:extLst>
            </a:blip>
            <a:srcRect/>
            <a:stretch/>
          </p:blipFill>
          <p:spPr>
            <a:xfrm>
              <a:off x="6583435" y="4821111"/>
              <a:ext cx="2597844" cy="874869"/>
            </a:xfrm>
            <a:prstGeom prst="rect">
              <a:avLst/>
            </a:prstGeom>
          </p:spPr>
        </p:pic>
        <p:sp>
          <p:nvSpPr>
            <p:cNvPr id="188" name="TextBox 187">
              <a:extLst>
                <a:ext uri="{FF2B5EF4-FFF2-40B4-BE49-F238E27FC236}">
                  <a16:creationId xmlns:a16="http://schemas.microsoft.com/office/drawing/2014/main" id="{24A802FA-171D-4E98-A71D-41F3FC7E40A5}"/>
                </a:ext>
              </a:extLst>
            </p:cNvPr>
            <p:cNvSpPr txBox="1"/>
            <p:nvPr/>
          </p:nvSpPr>
          <p:spPr>
            <a:xfrm>
              <a:off x="10595589" y="5122513"/>
              <a:ext cx="1558069" cy="445731"/>
            </a:xfrm>
            <a:prstGeom prst="rect">
              <a:avLst/>
            </a:prstGeom>
            <a:noFill/>
          </p:spPr>
          <p:txBody>
            <a:bodyPr wrap="square" rtlCol="0">
              <a:spAutoFit/>
            </a:bodyPr>
            <a:lstStyle/>
            <a:p>
              <a:r>
                <a:rPr lang="en-AU" sz="2000" b="1" dirty="0">
                  <a:solidFill>
                    <a:srgbClr val="00B050"/>
                  </a:solidFill>
                </a:rPr>
                <a:t>RPGRIP1</a:t>
              </a:r>
              <a:endParaRPr lang="en-AU" sz="2000" b="1" dirty="0"/>
            </a:p>
          </p:txBody>
        </p:sp>
        <p:sp>
          <p:nvSpPr>
            <p:cNvPr id="189" name="TextBox 188">
              <a:extLst>
                <a:ext uri="{FF2B5EF4-FFF2-40B4-BE49-F238E27FC236}">
                  <a16:creationId xmlns:a16="http://schemas.microsoft.com/office/drawing/2014/main" id="{EBAE5453-3FBF-4E53-B8BF-C6C026B8F53B}"/>
                </a:ext>
              </a:extLst>
            </p:cNvPr>
            <p:cNvSpPr txBox="1"/>
            <p:nvPr/>
          </p:nvSpPr>
          <p:spPr>
            <a:xfrm>
              <a:off x="10655545" y="5922106"/>
              <a:ext cx="1114029" cy="445731"/>
            </a:xfrm>
            <a:prstGeom prst="rect">
              <a:avLst/>
            </a:prstGeom>
            <a:noFill/>
          </p:spPr>
          <p:txBody>
            <a:bodyPr wrap="square">
              <a:spAutoFit/>
            </a:bodyPr>
            <a:lstStyle/>
            <a:p>
              <a:r>
                <a:rPr lang="el-GR" sz="2000" b="1" dirty="0">
                  <a:solidFill>
                    <a:srgbClr val="FF0000"/>
                  </a:solidFill>
                </a:rPr>
                <a:t>β</a:t>
              </a:r>
              <a:r>
                <a:rPr lang="en-US" sz="2000" b="1" dirty="0">
                  <a:solidFill>
                    <a:srgbClr val="FF0000"/>
                  </a:solidFill>
                </a:rPr>
                <a:t>-actin</a:t>
              </a:r>
              <a:endParaRPr lang="en-AU" sz="2000" b="1" dirty="0"/>
            </a:p>
          </p:txBody>
        </p:sp>
        <p:pic>
          <p:nvPicPr>
            <p:cNvPr id="190" name="Picture 189">
              <a:extLst>
                <a:ext uri="{FF2B5EF4-FFF2-40B4-BE49-F238E27FC236}">
                  <a16:creationId xmlns:a16="http://schemas.microsoft.com/office/drawing/2014/main" id="{D00FFC89-AD2F-4170-BCD3-005CB8901F0D}"/>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rightnessContrast contrast="20000"/>
                      </a14:imgEffect>
                    </a14:imgLayer>
                  </a14:imgProps>
                </a:ext>
                <a:ext uri="{28A0092B-C50C-407E-A947-70E740481C1C}">
                  <a14:useLocalDpi xmlns:a14="http://schemas.microsoft.com/office/drawing/2010/main"/>
                </a:ext>
              </a:extLst>
            </a:blip>
            <a:srcRect/>
            <a:stretch/>
          </p:blipFill>
          <p:spPr>
            <a:xfrm>
              <a:off x="9171730" y="4821359"/>
              <a:ext cx="1403627" cy="874870"/>
            </a:xfrm>
            <a:prstGeom prst="rect">
              <a:avLst/>
            </a:prstGeom>
          </p:spPr>
        </p:pic>
        <p:sp>
          <p:nvSpPr>
            <p:cNvPr id="191" name="TextBox 190">
              <a:extLst>
                <a:ext uri="{FF2B5EF4-FFF2-40B4-BE49-F238E27FC236}">
                  <a16:creationId xmlns:a16="http://schemas.microsoft.com/office/drawing/2014/main" id="{21CB8A89-AEED-4F41-A754-7B0653467BC6}"/>
                </a:ext>
              </a:extLst>
            </p:cNvPr>
            <p:cNvSpPr txBox="1"/>
            <p:nvPr/>
          </p:nvSpPr>
          <p:spPr>
            <a:xfrm>
              <a:off x="6395490" y="4478736"/>
              <a:ext cx="1544139" cy="369332"/>
            </a:xfrm>
            <a:prstGeom prst="rect">
              <a:avLst/>
            </a:prstGeom>
            <a:noFill/>
          </p:spPr>
          <p:txBody>
            <a:bodyPr wrap="square" rtlCol="0">
              <a:spAutoFit/>
            </a:bodyPr>
            <a:lstStyle/>
            <a:p>
              <a:pPr algn="ctr"/>
              <a:r>
                <a:rPr lang="en-AU" b="1" dirty="0"/>
                <a:t>Ctrl</a:t>
              </a:r>
            </a:p>
          </p:txBody>
        </p:sp>
        <p:sp>
          <p:nvSpPr>
            <p:cNvPr id="192" name="TextBox 191">
              <a:extLst>
                <a:ext uri="{FF2B5EF4-FFF2-40B4-BE49-F238E27FC236}">
                  <a16:creationId xmlns:a16="http://schemas.microsoft.com/office/drawing/2014/main" id="{E0D777E8-E969-4272-8FD2-C57B554563B3}"/>
                </a:ext>
              </a:extLst>
            </p:cNvPr>
            <p:cNvSpPr txBox="1"/>
            <p:nvPr/>
          </p:nvSpPr>
          <p:spPr>
            <a:xfrm>
              <a:off x="7801229" y="4195031"/>
              <a:ext cx="1508901" cy="720027"/>
            </a:xfrm>
            <a:prstGeom prst="rect">
              <a:avLst/>
            </a:prstGeom>
            <a:noFill/>
          </p:spPr>
          <p:txBody>
            <a:bodyPr wrap="square" rtlCol="0">
              <a:spAutoFit/>
            </a:bodyPr>
            <a:lstStyle/>
            <a:p>
              <a:pPr algn="ctr"/>
              <a:r>
                <a:rPr lang="en-AU" b="1" dirty="0"/>
                <a:t>Patient RPGIP1-LCA</a:t>
              </a:r>
            </a:p>
          </p:txBody>
        </p:sp>
        <p:sp>
          <p:nvSpPr>
            <p:cNvPr id="193" name="TextBox 192">
              <a:extLst>
                <a:ext uri="{FF2B5EF4-FFF2-40B4-BE49-F238E27FC236}">
                  <a16:creationId xmlns:a16="http://schemas.microsoft.com/office/drawing/2014/main" id="{BA3476E5-8DA5-49B0-9DC8-2587CF45C5FF}"/>
                </a:ext>
              </a:extLst>
            </p:cNvPr>
            <p:cNvSpPr txBox="1"/>
            <p:nvPr/>
          </p:nvSpPr>
          <p:spPr>
            <a:xfrm>
              <a:off x="9086687" y="4467853"/>
              <a:ext cx="1508902" cy="369332"/>
            </a:xfrm>
            <a:prstGeom prst="rect">
              <a:avLst/>
            </a:prstGeom>
            <a:noFill/>
          </p:spPr>
          <p:txBody>
            <a:bodyPr wrap="square" rtlCol="0">
              <a:spAutoFit/>
            </a:bodyPr>
            <a:lstStyle/>
            <a:p>
              <a:pPr algn="ctr"/>
              <a:r>
                <a:rPr lang="en-AU" b="1" dirty="0"/>
                <a:t>MS-VUS</a:t>
              </a:r>
            </a:p>
          </p:txBody>
        </p:sp>
        <p:pic>
          <p:nvPicPr>
            <p:cNvPr id="214" name="Picture 213">
              <a:extLst>
                <a:ext uri="{FF2B5EF4-FFF2-40B4-BE49-F238E27FC236}">
                  <a16:creationId xmlns:a16="http://schemas.microsoft.com/office/drawing/2014/main" id="{D3A38BC6-F9D2-4315-B851-B59BCAB846FA}"/>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rightnessContrast contrast="20000"/>
                      </a14:imgEffect>
                    </a14:imgLayer>
                  </a14:imgProps>
                </a:ext>
                <a:ext uri="{28A0092B-C50C-407E-A947-70E740481C1C}">
                  <a14:useLocalDpi xmlns:a14="http://schemas.microsoft.com/office/drawing/2010/main"/>
                </a:ext>
              </a:extLst>
            </a:blip>
            <a:srcRect/>
            <a:stretch/>
          </p:blipFill>
          <p:spPr>
            <a:xfrm>
              <a:off x="6583434" y="5807387"/>
              <a:ext cx="2597845" cy="824616"/>
            </a:xfrm>
            <a:prstGeom prst="rect">
              <a:avLst/>
            </a:prstGeom>
          </p:spPr>
        </p:pic>
        <p:pic>
          <p:nvPicPr>
            <p:cNvPr id="215" name="Picture 214">
              <a:extLst>
                <a:ext uri="{FF2B5EF4-FFF2-40B4-BE49-F238E27FC236}">
                  <a16:creationId xmlns:a16="http://schemas.microsoft.com/office/drawing/2014/main" id="{7C1A43E8-1470-4778-8F98-956DC6794DE0}"/>
                </a:ext>
              </a:extLst>
            </p:cNvPr>
            <p:cNvPicPr>
              <a:picLocks noChangeAspect="1"/>
            </p:cNvPicPr>
            <p:nvPr/>
          </p:nvPicPr>
          <p:blipFill rotWithShape="1">
            <a:blip r:embed="rId34" cstate="print">
              <a:extLst>
                <a:ext uri="{BEBA8EAE-BF5A-486C-A8C5-ECC9F3942E4B}">
                  <a14:imgProps xmlns:a14="http://schemas.microsoft.com/office/drawing/2010/main">
                    <a14:imgLayer r:embed="rId35">
                      <a14:imgEffect>
                        <a14:brightnessContrast contrast="20000"/>
                      </a14:imgEffect>
                    </a14:imgLayer>
                  </a14:imgProps>
                </a:ext>
                <a:ext uri="{28A0092B-C50C-407E-A947-70E740481C1C}">
                  <a14:useLocalDpi xmlns:a14="http://schemas.microsoft.com/office/drawing/2010/main"/>
                </a:ext>
              </a:extLst>
            </a:blip>
            <a:srcRect/>
            <a:stretch/>
          </p:blipFill>
          <p:spPr>
            <a:xfrm>
              <a:off x="9171730" y="5807952"/>
              <a:ext cx="1403627" cy="823432"/>
            </a:xfrm>
            <a:prstGeom prst="rect">
              <a:avLst/>
            </a:prstGeom>
          </p:spPr>
        </p:pic>
      </p:grpSp>
      <p:sp>
        <p:nvSpPr>
          <p:cNvPr id="237" name="TextBox 236">
            <a:extLst>
              <a:ext uri="{FF2B5EF4-FFF2-40B4-BE49-F238E27FC236}">
                <a16:creationId xmlns:a16="http://schemas.microsoft.com/office/drawing/2014/main" id="{3D6B90E8-9A52-4DD9-ACA3-162E8D41EB80}"/>
              </a:ext>
            </a:extLst>
          </p:cNvPr>
          <p:cNvSpPr txBox="1"/>
          <p:nvPr/>
        </p:nvSpPr>
        <p:spPr>
          <a:xfrm>
            <a:off x="23307363" y="14473537"/>
            <a:ext cx="1007443" cy="646331"/>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C. </a:t>
            </a:r>
          </a:p>
        </p:txBody>
      </p:sp>
      <p:sp>
        <p:nvSpPr>
          <p:cNvPr id="243" name="TextBox 242">
            <a:extLst>
              <a:ext uri="{FF2B5EF4-FFF2-40B4-BE49-F238E27FC236}">
                <a16:creationId xmlns:a16="http://schemas.microsoft.com/office/drawing/2014/main" id="{58A7782A-7AF6-4BE5-AC6A-16FF5A46D173}"/>
              </a:ext>
            </a:extLst>
          </p:cNvPr>
          <p:cNvSpPr txBox="1"/>
          <p:nvPr/>
        </p:nvSpPr>
        <p:spPr>
          <a:xfrm>
            <a:off x="20911526" y="18268100"/>
            <a:ext cx="748923" cy="646331"/>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B. </a:t>
            </a:r>
          </a:p>
        </p:txBody>
      </p:sp>
      <p:grpSp>
        <p:nvGrpSpPr>
          <p:cNvPr id="274" name="Group 273">
            <a:extLst>
              <a:ext uri="{FF2B5EF4-FFF2-40B4-BE49-F238E27FC236}">
                <a16:creationId xmlns:a16="http://schemas.microsoft.com/office/drawing/2014/main" id="{4EE7D3D6-935E-4781-B828-F3DA2152A2E3}"/>
              </a:ext>
            </a:extLst>
          </p:cNvPr>
          <p:cNvGrpSpPr/>
          <p:nvPr/>
        </p:nvGrpSpPr>
        <p:grpSpPr>
          <a:xfrm>
            <a:off x="17582393" y="28839366"/>
            <a:ext cx="13295016" cy="4871288"/>
            <a:chOff x="2815181" y="4902395"/>
            <a:chExt cx="4281001" cy="1568559"/>
          </a:xfrm>
        </p:grpSpPr>
        <p:pic>
          <p:nvPicPr>
            <p:cNvPr id="275" name="Picture 274" descr="Graphical user interface&#10;&#10;Description automatically generated with low confidence">
              <a:extLst>
                <a:ext uri="{FF2B5EF4-FFF2-40B4-BE49-F238E27FC236}">
                  <a16:creationId xmlns:a16="http://schemas.microsoft.com/office/drawing/2014/main" id="{CBCA6B05-113F-4D2A-957D-D1214EB797EB}"/>
                </a:ext>
              </a:extLst>
            </p:cNvPr>
            <p:cNvPicPr>
              <a:picLocks noChangeAspect="1"/>
            </p:cNvPicPr>
            <p:nvPr/>
          </p:nvPicPr>
          <p:blipFill rotWithShape="1">
            <a:blip r:embed="rId36" cstate="email">
              <a:extLst>
                <a:ext uri="{BEBA8EAE-BF5A-486C-A8C5-ECC9F3942E4B}">
                  <a14:imgProps xmlns:a14="http://schemas.microsoft.com/office/drawing/2010/main">
                    <a14:imgLayer r:embed="rId37">
                      <a14:imgEffect>
                        <a14:brightnessContrast bright="20000" contrast="20000"/>
                      </a14:imgEffect>
                    </a14:imgLayer>
                  </a14:imgProps>
                </a:ext>
                <a:ext uri="{28A0092B-C50C-407E-A947-70E740481C1C}">
                  <a14:useLocalDpi xmlns:a14="http://schemas.microsoft.com/office/drawing/2010/main"/>
                </a:ext>
              </a:extLst>
            </a:blip>
            <a:srcRect/>
            <a:stretch/>
          </p:blipFill>
          <p:spPr>
            <a:xfrm>
              <a:off x="2819444" y="4902395"/>
              <a:ext cx="1215176" cy="1563179"/>
            </a:xfrm>
            <a:prstGeom prst="rect">
              <a:avLst/>
            </a:prstGeom>
          </p:spPr>
        </p:pic>
        <p:pic>
          <p:nvPicPr>
            <p:cNvPr id="276" name="Picture 275">
              <a:extLst>
                <a:ext uri="{FF2B5EF4-FFF2-40B4-BE49-F238E27FC236}">
                  <a16:creationId xmlns:a16="http://schemas.microsoft.com/office/drawing/2014/main" id="{1B93A992-430E-4EC6-AA2F-1A12F48974CD}"/>
                </a:ext>
              </a:extLst>
            </p:cNvPr>
            <p:cNvPicPr>
              <a:picLocks noChangeAspect="1"/>
            </p:cNvPicPr>
            <p:nvPr/>
          </p:nvPicPr>
          <p:blipFill rotWithShape="1">
            <a:blip r:embed="rId38" cstate="email">
              <a:extLst>
                <a:ext uri="{BEBA8EAE-BF5A-486C-A8C5-ECC9F3942E4B}">
                  <a14:imgProps xmlns:a14="http://schemas.microsoft.com/office/drawing/2010/main">
                    <a14:imgLayer r:embed="rId39">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3948423" y="5099906"/>
              <a:ext cx="1535240" cy="1206856"/>
            </a:xfrm>
            <a:prstGeom prst="rect">
              <a:avLst/>
            </a:prstGeom>
          </p:spPr>
        </p:pic>
        <p:pic>
          <p:nvPicPr>
            <p:cNvPr id="277" name="Picture 276" descr="Graphical user interface&#10;&#10;Description automatically generated with low confidence">
              <a:extLst>
                <a:ext uri="{FF2B5EF4-FFF2-40B4-BE49-F238E27FC236}">
                  <a16:creationId xmlns:a16="http://schemas.microsoft.com/office/drawing/2014/main" id="{1D60D9B1-CA90-4E2C-8D84-F70002E38383}"/>
                </a:ext>
              </a:extLst>
            </p:cNvPr>
            <p:cNvPicPr>
              <a:picLocks noChangeAspect="1"/>
            </p:cNvPicPr>
            <p:nvPr/>
          </p:nvPicPr>
          <p:blipFill rotWithShape="1">
            <a:blip r:embed="rId40" cstate="email">
              <a:extLst>
                <a:ext uri="{BEBA8EAE-BF5A-486C-A8C5-ECC9F3942E4B}">
                  <a14:imgProps xmlns:a14="http://schemas.microsoft.com/office/drawing/2010/main">
                    <a14:imgLayer r:embed="rId41">
                      <a14:imgEffect>
                        <a14:brightnessContrast bright="20000" contrast="20000"/>
                      </a14:imgEffect>
                    </a14:imgLayer>
                  </a14:imgProps>
                </a:ext>
                <a:ext uri="{28A0092B-C50C-407E-A947-70E740481C1C}">
                  <a14:useLocalDpi xmlns:a14="http://schemas.microsoft.com/office/drawing/2010/main"/>
                </a:ext>
              </a:extLst>
            </a:blip>
            <a:srcRect/>
            <a:stretch/>
          </p:blipFill>
          <p:spPr>
            <a:xfrm>
              <a:off x="5399252" y="4904419"/>
              <a:ext cx="1215177" cy="1563179"/>
            </a:xfrm>
            <a:prstGeom prst="rect">
              <a:avLst/>
            </a:prstGeom>
          </p:spPr>
        </p:pic>
        <p:sp>
          <p:nvSpPr>
            <p:cNvPr id="278" name="TextBox 277">
              <a:extLst>
                <a:ext uri="{FF2B5EF4-FFF2-40B4-BE49-F238E27FC236}">
                  <a16:creationId xmlns:a16="http://schemas.microsoft.com/office/drawing/2014/main" id="{83762F42-5D27-4DA8-8DB5-C9974DE2C850}"/>
                </a:ext>
              </a:extLst>
            </p:cNvPr>
            <p:cNvSpPr txBox="1"/>
            <p:nvPr/>
          </p:nvSpPr>
          <p:spPr>
            <a:xfrm>
              <a:off x="4125203" y="5667310"/>
              <a:ext cx="457041" cy="14865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a:ln>
                    <a:noFill/>
                  </a:ln>
                  <a:solidFill>
                    <a:prstClr val="white"/>
                  </a:solidFill>
                  <a:effectLst/>
                  <a:uLnTx/>
                  <a:uFillTx/>
                </a:rPr>
                <a:t>ONL</a:t>
              </a:r>
            </a:p>
          </p:txBody>
        </p:sp>
        <p:sp>
          <p:nvSpPr>
            <p:cNvPr id="279" name="TextBox 278">
              <a:extLst>
                <a:ext uri="{FF2B5EF4-FFF2-40B4-BE49-F238E27FC236}">
                  <a16:creationId xmlns:a16="http://schemas.microsoft.com/office/drawing/2014/main" id="{A31E5EE4-27C6-4517-A060-45CED337AB12}"/>
                </a:ext>
              </a:extLst>
            </p:cNvPr>
            <p:cNvSpPr txBox="1"/>
            <p:nvPr/>
          </p:nvSpPr>
          <p:spPr>
            <a:xfrm>
              <a:off x="2815181" y="6270085"/>
              <a:ext cx="1704646" cy="188298"/>
            </a:xfrm>
            <a:prstGeom prst="rect">
              <a:avLst/>
            </a:prstGeom>
            <a:noFill/>
          </p:spPr>
          <p:txBody>
            <a:bodyPr wrap="square" rtlCol="0">
              <a:spAutoFit/>
            </a:bodyPr>
            <a:lstStyle/>
            <a:p>
              <a:pPr defTabSz="457200"/>
              <a:r>
                <a:rPr lang="en-AU" sz="3200" dirty="0">
                  <a:solidFill>
                    <a:srgbClr val="FF0000"/>
                  </a:solidFill>
                  <a:latin typeface="Arial" panose="020B0604020202020204" pitchFamily="34" charset="0"/>
                  <a:cs typeface="Arial" panose="020B0604020202020204" pitchFamily="34" charset="0"/>
                </a:rPr>
                <a:t>Rhodopsin </a:t>
              </a:r>
              <a:r>
                <a:rPr lang="en-AU" sz="3200" dirty="0" err="1">
                  <a:solidFill>
                    <a:srgbClr val="0070C0"/>
                  </a:solidFill>
                  <a:latin typeface="Arial" panose="020B0604020202020204" pitchFamily="34" charset="0"/>
                  <a:cs typeface="Arial" panose="020B0604020202020204" pitchFamily="34" charset="0"/>
                </a:rPr>
                <a:t>Dapi</a:t>
              </a:r>
              <a:endParaRPr lang="en-AU" sz="3200" dirty="0">
                <a:solidFill>
                  <a:srgbClr val="0070C0"/>
                </a:solidFill>
                <a:latin typeface="Arial" panose="020B0604020202020204" pitchFamily="34" charset="0"/>
                <a:cs typeface="Arial" panose="020B0604020202020204" pitchFamily="34" charset="0"/>
              </a:endParaRPr>
            </a:p>
          </p:txBody>
        </p:sp>
        <p:sp>
          <p:nvSpPr>
            <p:cNvPr id="280" name="TextBox 279">
              <a:extLst>
                <a:ext uri="{FF2B5EF4-FFF2-40B4-BE49-F238E27FC236}">
                  <a16:creationId xmlns:a16="http://schemas.microsoft.com/office/drawing/2014/main" id="{74EB9EED-B92E-40BD-8F23-0CFD2106DB56}"/>
                </a:ext>
              </a:extLst>
            </p:cNvPr>
            <p:cNvSpPr txBox="1"/>
            <p:nvPr/>
          </p:nvSpPr>
          <p:spPr>
            <a:xfrm>
              <a:off x="5391536" y="6265475"/>
              <a:ext cx="1704646" cy="188298"/>
            </a:xfrm>
            <a:prstGeom prst="rect">
              <a:avLst/>
            </a:prstGeom>
            <a:noFill/>
          </p:spPr>
          <p:txBody>
            <a:bodyPr wrap="square" rtlCol="0">
              <a:spAutoFit/>
            </a:bodyPr>
            <a:lstStyle/>
            <a:p>
              <a:pPr defTabSz="457200"/>
              <a:r>
                <a:rPr lang="en-AU" sz="3200" dirty="0">
                  <a:solidFill>
                    <a:srgbClr val="FF0000"/>
                  </a:solidFill>
                  <a:latin typeface="Arial" panose="020B0604020202020204" pitchFamily="34" charset="0"/>
                  <a:cs typeface="Arial" panose="020B0604020202020204" pitchFamily="34" charset="0"/>
                </a:rPr>
                <a:t>Rhodopsin </a:t>
              </a:r>
              <a:r>
                <a:rPr lang="en-AU" sz="3200" dirty="0" err="1">
                  <a:solidFill>
                    <a:srgbClr val="0070C0"/>
                  </a:solidFill>
                  <a:latin typeface="Arial" panose="020B0604020202020204" pitchFamily="34" charset="0"/>
                  <a:cs typeface="Arial" panose="020B0604020202020204" pitchFamily="34" charset="0"/>
                </a:rPr>
                <a:t>Dapi</a:t>
              </a:r>
              <a:endParaRPr lang="en-AU" sz="3200" dirty="0">
                <a:solidFill>
                  <a:srgbClr val="0070C0"/>
                </a:solidFill>
                <a:latin typeface="Arial" panose="020B0604020202020204" pitchFamily="34" charset="0"/>
                <a:cs typeface="Arial" panose="020B0604020202020204" pitchFamily="34" charset="0"/>
              </a:endParaRPr>
            </a:p>
          </p:txBody>
        </p:sp>
        <p:sp>
          <p:nvSpPr>
            <p:cNvPr id="281" name="TextBox 280">
              <a:extLst>
                <a:ext uri="{FF2B5EF4-FFF2-40B4-BE49-F238E27FC236}">
                  <a16:creationId xmlns:a16="http://schemas.microsoft.com/office/drawing/2014/main" id="{F9FAD11F-113F-400B-A32D-54854B246C19}"/>
                </a:ext>
              </a:extLst>
            </p:cNvPr>
            <p:cNvSpPr txBox="1"/>
            <p:nvPr/>
          </p:nvSpPr>
          <p:spPr>
            <a:xfrm>
              <a:off x="4113219" y="6270863"/>
              <a:ext cx="1704646" cy="188298"/>
            </a:xfrm>
            <a:prstGeom prst="rect">
              <a:avLst/>
            </a:prstGeom>
            <a:noFill/>
          </p:spPr>
          <p:txBody>
            <a:bodyPr wrap="square" rtlCol="0">
              <a:spAutoFit/>
            </a:bodyPr>
            <a:lstStyle/>
            <a:p>
              <a:pPr defTabSz="457200"/>
              <a:r>
                <a:rPr lang="en-AU" sz="3200" dirty="0">
                  <a:solidFill>
                    <a:srgbClr val="FF0000"/>
                  </a:solidFill>
                  <a:latin typeface="Arial" panose="020B0604020202020204" pitchFamily="34" charset="0"/>
                  <a:cs typeface="Arial" panose="020B0604020202020204" pitchFamily="34" charset="0"/>
                </a:rPr>
                <a:t>Rhodopsin </a:t>
              </a:r>
              <a:r>
                <a:rPr lang="en-AU" sz="3200" dirty="0" err="1">
                  <a:solidFill>
                    <a:srgbClr val="0070C0"/>
                  </a:solidFill>
                  <a:latin typeface="Arial" panose="020B0604020202020204" pitchFamily="34" charset="0"/>
                  <a:cs typeface="Arial" panose="020B0604020202020204" pitchFamily="34" charset="0"/>
                </a:rPr>
                <a:t>Dapi</a:t>
              </a:r>
              <a:endParaRPr lang="en-AU" sz="3200" dirty="0">
                <a:solidFill>
                  <a:srgbClr val="0070C0"/>
                </a:solidFill>
                <a:latin typeface="Arial" panose="020B0604020202020204" pitchFamily="34" charset="0"/>
                <a:cs typeface="Arial" panose="020B0604020202020204" pitchFamily="34" charset="0"/>
              </a:endParaRPr>
            </a:p>
          </p:txBody>
        </p:sp>
      </p:grpSp>
      <p:grpSp>
        <p:nvGrpSpPr>
          <p:cNvPr id="282" name="Group 281">
            <a:extLst>
              <a:ext uri="{FF2B5EF4-FFF2-40B4-BE49-F238E27FC236}">
                <a16:creationId xmlns:a16="http://schemas.microsoft.com/office/drawing/2014/main" id="{147B13A0-369F-4BAA-871F-7CACD3B699BC}"/>
              </a:ext>
            </a:extLst>
          </p:cNvPr>
          <p:cNvGrpSpPr/>
          <p:nvPr/>
        </p:nvGrpSpPr>
        <p:grpSpPr>
          <a:xfrm>
            <a:off x="17517964" y="23265760"/>
            <a:ext cx="13327153" cy="4739197"/>
            <a:chOff x="2790197" y="3373657"/>
            <a:chExt cx="4291347" cy="1526023"/>
          </a:xfrm>
        </p:grpSpPr>
        <p:pic>
          <p:nvPicPr>
            <p:cNvPr id="283" name="Picture 282" descr="A picture containing grass, sitting, front, table&#10;&#10;Description automatically generated">
              <a:extLst>
                <a:ext uri="{FF2B5EF4-FFF2-40B4-BE49-F238E27FC236}">
                  <a16:creationId xmlns:a16="http://schemas.microsoft.com/office/drawing/2014/main" id="{9E57B69E-4B2F-49C4-B3AF-B9215ED9659B}"/>
                </a:ext>
              </a:extLst>
            </p:cNvPr>
            <p:cNvPicPr>
              <a:picLocks noChangeAspect="1"/>
            </p:cNvPicPr>
            <p:nvPr/>
          </p:nvPicPr>
          <p:blipFill rotWithShape="1">
            <a:blip r:embed="rId42" cstate="email">
              <a:extLst>
                <a:ext uri="{BEBA8EAE-BF5A-486C-A8C5-ECC9F3942E4B}">
                  <a14:imgProps xmlns:a14="http://schemas.microsoft.com/office/drawing/2010/main">
                    <a14:imgLayer r:embed="rId4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49163" t="1843" r="18366"/>
            <a:stretch/>
          </p:blipFill>
          <p:spPr>
            <a:xfrm rot="10800000">
              <a:off x="4123764" y="3373657"/>
              <a:ext cx="1199294" cy="1526023"/>
            </a:xfrm>
            <a:prstGeom prst="rect">
              <a:avLst/>
            </a:prstGeom>
          </p:spPr>
        </p:pic>
        <p:pic>
          <p:nvPicPr>
            <p:cNvPr id="284" name="Picture 283" descr="A worm on the ground&#10;&#10;Description automatically generated">
              <a:extLst>
                <a:ext uri="{FF2B5EF4-FFF2-40B4-BE49-F238E27FC236}">
                  <a16:creationId xmlns:a16="http://schemas.microsoft.com/office/drawing/2014/main" id="{E1918B44-88FA-4172-8692-4D66CDC07516}"/>
                </a:ext>
              </a:extLst>
            </p:cNvPr>
            <p:cNvPicPr>
              <a:picLocks noChangeAspect="1"/>
            </p:cNvPicPr>
            <p:nvPr/>
          </p:nvPicPr>
          <p:blipFill rotWithShape="1">
            <a:blip r:embed="rId44" cstate="email">
              <a:extLst>
                <a:ext uri="{BEBA8EAE-BF5A-486C-A8C5-ECC9F3942E4B}">
                  <a14:imgProps xmlns:a14="http://schemas.microsoft.com/office/drawing/2010/main">
                    <a14:imgLayer r:embed="rId4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7375" r="60017" b="3070"/>
            <a:stretch/>
          </p:blipFill>
          <p:spPr>
            <a:xfrm>
              <a:off x="2822137" y="3387491"/>
              <a:ext cx="1212483" cy="1506945"/>
            </a:xfrm>
            <a:prstGeom prst="rect">
              <a:avLst/>
            </a:prstGeom>
          </p:spPr>
        </p:pic>
        <p:sp>
          <p:nvSpPr>
            <p:cNvPr id="285" name="TextBox 284">
              <a:extLst>
                <a:ext uri="{FF2B5EF4-FFF2-40B4-BE49-F238E27FC236}">
                  <a16:creationId xmlns:a16="http://schemas.microsoft.com/office/drawing/2014/main" id="{829D055D-0108-4359-A56D-165C928D34AF}"/>
                </a:ext>
              </a:extLst>
            </p:cNvPr>
            <p:cNvSpPr txBox="1"/>
            <p:nvPr/>
          </p:nvSpPr>
          <p:spPr>
            <a:xfrm>
              <a:off x="3038162" y="3424549"/>
              <a:ext cx="1121930" cy="148656"/>
            </a:xfrm>
            <a:prstGeom prst="rect">
              <a:avLst/>
            </a:prstGeom>
            <a:noFill/>
          </p:spPr>
          <p:txBody>
            <a:bodyPr wrap="square" rtlCol="0">
              <a:spAutoFit/>
            </a:bodyPr>
            <a:lstStyle/>
            <a:p>
              <a:pPr defTabSz="457200"/>
              <a:r>
                <a:rPr lang="en-AU" sz="2400" b="1" dirty="0">
                  <a:solidFill>
                    <a:srgbClr val="FFFF00"/>
                  </a:solidFill>
                  <a:latin typeface="Arial" panose="020B0604020202020204" pitchFamily="34" charset="0"/>
                  <a:cs typeface="Arial" panose="020B0604020202020204" pitchFamily="34" charset="0"/>
                </a:rPr>
                <a:t> Isogenic control</a:t>
              </a:r>
            </a:p>
          </p:txBody>
        </p:sp>
        <p:sp>
          <p:nvSpPr>
            <p:cNvPr id="286" name="TextBox 285">
              <a:extLst>
                <a:ext uri="{FF2B5EF4-FFF2-40B4-BE49-F238E27FC236}">
                  <a16:creationId xmlns:a16="http://schemas.microsoft.com/office/drawing/2014/main" id="{2EFF0013-20BE-4BBF-A7D6-0EF221AA6184}"/>
                </a:ext>
              </a:extLst>
            </p:cNvPr>
            <p:cNvSpPr txBox="1"/>
            <p:nvPr/>
          </p:nvSpPr>
          <p:spPr>
            <a:xfrm>
              <a:off x="4431826" y="3401834"/>
              <a:ext cx="1168362" cy="148656"/>
            </a:xfrm>
            <a:prstGeom prst="rect">
              <a:avLst/>
            </a:prstGeom>
            <a:noFill/>
          </p:spPr>
          <p:txBody>
            <a:bodyPr wrap="square" rtlCol="0">
              <a:spAutoFit/>
            </a:bodyPr>
            <a:lstStyle/>
            <a:p>
              <a:pPr defTabSz="457200"/>
              <a:r>
                <a:rPr lang="en-US" sz="2400" b="1" dirty="0">
                  <a:solidFill>
                    <a:srgbClr val="FFFF00"/>
                  </a:solidFill>
                  <a:latin typeface="Arial" panose="020B0604020202020204" pitchFamily="34" charset="0"/>
                  <a:cs typeface="Arial" panose="020B0604020202020204" pitchFamily="34" charset="0"/>
                </a:rPr>
                <a:t>M</a:t>
              </a:r>
              <a:r>
                <a:rPr lang="en-AU" sz="2400" b="1" dirty="0" err="1">
                  <a:solidFill>
                    <a:srgbClr val="FFFF00"/>
                  </a:solidFill>
                  <a:latin typeface="Arial" panose="020B0604020202020204" pitchFamily="34" charset="0"/>
                  <a:cs typeface="Arial" panose="020B0604020202020204" pitchFamily="34" charset="0"/>
                </a:rPr>
                <a:t>issense</a:t>
              </a:r>
              <a:r>
                <a:rPr lang="en-AU" sz="2400" b="1" dirty="0">
                  <a:solidFill>
                    <a:srgbClr val="FFFF00"/>
                  </a:solidFill>
                  <a:latin typeface="Arial" panose="020B0604020202020204" pitchFamily="34" charset="0"/>
                  <a:cs typeface="Arial" panose="020B0604020202020204" pitchFamily="34" charset="0"/>
                </a:rPr>
                <a:t> VOUS </a:t>
              </a:r>
            </a:p>
          </p:txBody>
        </p:sp>
        <p:pic>
          <p:nvPicPr>
            <p:cNvPr id="287" name="Picture 286" descr="A picture containing sitting, grass, table, green&#10;&#10;Description automatically generated">
              <a:extLst>
                <a:ext uri="{FF2B5EF4-FFF2-40B4-BE49-F238E27FC236}">
                  <a16:creationId xmlns:a16="http://schemas.microsoft.com/office/drawing/2014/main" id="{B7214EEB-3156-4FC6-AF11-FBAE432DFF86}"/>
                </a:ext>
              </a:extLst>
            </p:cNvPr>
            <p:cNvPicPr>
              <a:picLocks noChangeAspect="1"/>
            </p:cNvPicPr>
            <p:nvPr/>
          </p:nvPicPr>
          <p:blipFill rotWithShape="1">
            <a:blip r:embed="rId46" cstate="email">
              <a:extLst>
                <a:ext uri="{BEBA8EAE-BF5A-486C-A8C5-ECC9F3942E4B}">
                  <a14:imgProps xmlns:a14="http://schemas.microsoft.com/office/drawing/2010/main">
                    <a14:imgLayer r:embed="rId4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21028" r="38574" b="22859"/>
            <a:stretch/>
          </p:blipFill>
          <p:spPr>
            <a:xfrm rot="5400000">
              <a:off x="5252786" y="3533605"/>
              <a:ext cx="1502103" cy="1199293"/>
            </a:xfrm>
            <a:prstGeom prst="rect">
              <a:avLst/>
            </a:prstGeom>
          </p:spPr>
        </p:pic>
        <p:sp>
          <p:nvSpPr>
            <p:cNvPr id="288" name="TextBox 287">
              <a:extLst>
                <a:ext uri="{FF2B5EF4-FFF2-40B4-BE49-F238E27FC236}">
                  <a16:creationId xmlns:a16="http://schemas.microsoft.com/office/drawing/2014/main" id="{0CCC5E9A-5CAF-4D71-84D8-8F537CAEB8AD}"/>
                </a:ext>
              </a:extLst>
            </p:cNvPr>
            <p:cNvSpPr txBox="1"/>
            <p:nvPr/>
          </p:nvSpPr>
          <p:spPr>
            <a:xfrm>
              <a:off x="5665427" y="3404196"/>
              <a:ext cx="1168362" cy="148656"/>
            </a:xfrm>
            <a:prstGeom prst="rect">
              <a:avLst/>
            </a:prstGeom>
            <a:noFill/>
          </p:spPr>
          <p:txBody>
            <a:bodyPr wrap="square" rtlCol="0">
              <a:spAutoFit/>
            </a:bodyPr>
            <a:lstStyle/>
            <a:p>
              <a:pPr defTabSz="457200"/>
              <a:r>
                <a:rPr lang="en-AU" sz="2400" b="1" dirty="0">
                  <a:solidFill>
                    <a:srgbClr val="FFFF00"/>
                  </a:solidFill>
                  <a:latin typeface="Arial" panose="020B0604020202020204" pitchFamily="34" charset="0"/>
                  <a:cs typeface="Arial" panose="020B0604020202020204" pitchFamily="34" charset="0"/>
                </a:rPr>
                <a:t>RPGRIP1-LCA</a:t>
              </a:r>
            </a:p>
          </p:txBody>
        </p:sp>
        <p:sp>
          <p:nvSpPr>
            <p:cNvPr id="289" name="TextBox 288">
              <a:extLst>
                <a:ext uri="{FF2B5EF4-FFF2-40B4-BE49-F238E27FC236}">
                  <a16:creationId xmlns:a16="http://schemas.microsoft.com/office/drawing/2014/main" id="{F23FDAF6-705F-41AD-96B6-97D8B0A8C489}"/>
                </a:ext>
              </a:extLst>
            </p:cNvPr>
            <p:cNvSpPr txBox="1"/>
            <p:nvPr/>
          </p:nvSpPr>
          <p:spPr>
            <a:xfrm>
              <a:off x="2790197" y="4691582"/>
              <a:ext cx="1704646" cy="148656"/>
            </a:xfrm>
            <a:prstGeom prst="rect">
              <a:avLst/>
            </a:prstGeom>
            <a:noFill/>
          </p:spPr>
          <p:txBody>
            <a:bodyPr wrap="square" rtlCol="0">
              <a:spAutoFit/>
            </a:bodyPr>
            <a:lstStyle/>
            <a:p>
              <a:pPr defTabSz="457200"/>
              <a:r>
                <a:rPr lang="en-AU" sz="2400" dirty="0">
                  <a:solidFill>
                    <a:srgbClr val="FF0000"/>
                  </a:solidFill>
                  <a:latin typeface="Arial" panose="020B0604020202020204" pitchFamily="34" charset="0"/>
                  <a:cs typeface="Arial" panose="020B0604020202020204" pitchFamily="34" charset="0"/>
                </a:rPr>
                <a:t>CEP290 </a:t>
              </a:r>
              <a:r>
                <a:rPr lang="en-AU" sz="2400" dirty="0">
                  <a:solidFill>
                    <a:srgbClr val="00B050"/>
                  </a:solidFill>
                  <a:latin typeface="Arial" panose="020B0604020202020204" pitchFamily="34" charset="0"/>
                  <a:cs typeface="Arial" panose="020B0604020202020204" pitchFamily="34" charset="0"/>
                </a:rPr>
                <a:t>RPGR</a:t>
              </a:r>
              <a:endParaRPr lang="en-AU" sz="2400" dirty="0">
                <a:solidFill>
                  <a:srgbClr val="0046AD"/>
                </a:solidFill>
                <a:latin typeface="Arial" panose="020B0604020202020204" pitchFamily="34" charset="0"/>
                <a:cs typeface="Arial" panose="020B0604020202020204" pitchFamily="34" charset="0"/>
              </a:endParaRPr>
            </a:p>
          </p:txBody>
        </p:sp>
        <p:sp>
          <p:nvSpPr>
            <p:cNvPr id="290" name="TextBox 289">
              <a:extLst>
                <a:ext uri="{FF2B5EF4-FFF2-40B4-BE49-F238E27FC236}">
                  <a16:creationId xmlns:a16="http://schemas.microsoft.com/office/drawing/2014/main" id="{597C9B64-1AC8-4852-8F7F-0FC21557D163}"/>
                </a:ext>
              </a:extLst>
            </p:cNvPr>
            <p:cNvSpPr txBox="1"/>
            <p:nvPr/>
          </p:nvSpPr>
          <p:spPr>
            <a:xfrm>
              <a:off x="4096459" y="4709875"/>
              <a:ext cx="1704646" cy="148656"/>
            </a:xfrm>
            <a:prstGeom prst="rect">
              <a:avLst/>
            </a:prstGeom>
            <a:noFill/>
          </p:spPr>
          <p:txBody>
            <a:bodyPr wrap="square" rtlCol="0">
              <a:spAutoFit/>
            </a:bodyPr>
            <a:lstStyle/>
            <a:p>
              <a:pPr defTabSz="457200"/>
              <a:r>
                <a:rPr lang="en-AU" sz="2400" dirty="0">
                  <a:solidFill>
                    <a:srgbClr val="FF0000"/>
                  </a:solidFill>
                  <a:latin typeface="Arial" panose="020B0604020202020204" pitchFamily="34" charset="0"/>
                  <a:cs typeface="Arial" panose="020B0604020202020204" pitchFamily="34" charset="0"/>
                </a:rPr>
                <a:t>CEP290 </a:t>
              </a:r>
              <a:r>
                <a:rPr lang="en-AU" sz="2400" dirty="0">
                  <a:solidFill>
                    <a:srgbClr val="00B050"/>
                  </a:solidFill>
                  <a:latin typeface="Arial" panose="020B0604020202020204" pitchFamily="34" charset="0"/>
                  <a:cs typeface="Arial" panose="020B0604020202020204" pitchFamily="34" charset="0"/>
                </a:rPr>
                <a:t>RPGR</a:t>
              </a:r>
              <a:endParaRPr lang="en-AU" sz="2400" dirty="0">
                <a:solidFill>
                  <a:srgbClr val="0046AD"/>
                </a:solidFill>
                <a:latin typeface="Arial" panose="020B0604020202020204" pitchFamily="34" charset="0"/>
                <a:cs typeface="Arial" panose="020B0604020202020204" pitchFamily="34" charset="0"/>
              </a:endParaRPr>
            </a:p>
          </p:txBody>
        </p:sp>
        <p:sp>
          <p:nvSpPr>
            <p:cNvPr id="291" name="TextBox 290">
              <a:extLst>
                <a:ext uri="{FF2B5EF4-FFF2-40B4-BE49-F238E27FC236}">
                  <a16:creationId xmlns:a16="http://schemas.microsoft.com/office/drawing/2014/main" id="{05401289-8BC1-4B5E-9E2B-B9D612172541}"/>
                </a:ext>
              </a:extLst>
            </p:cNvPr>
            <p:cNvSpPr txBox="1"/>
            <p:nvPr/>
          </p:nvSpPr>
          <p:spPr>
            <a:xfrm>
              <a:off x="5376898" y="4697175"/>
              <a:ext cx="1704646" cy="148656"/>
            </a:xfrm>
            <a:prstGeom prst="rect">
              <a:avLst/>
            </a:prstGeom>
            <a:noFill/>
          </p:spPr>
          <p:txBody>
            <a:bodyPr wrap="square" rtlCol="0">
              <a:spAutoFit/>
            </a:bodyPr>
            <a:lstStyle/>
            <a:p>
              <a:pPr defTabSz="457200"/>
              <a:r>
                <a:rPr lang="en-AU" sz="2400" dirty="0">
                  <a:solidFill>
                    <a:srgbClr val="FF0000"/>
                  </a:solidFill>
                  <a:latin typeface="Arial" panose="020B0604020202020204" pitchFamily="34" charset="0"/>
                  <a:cs typeface="Arial" panose="020B0604020202020204" pitchFamily="34" charset="0"/>
                </a:rPr>
                <a:t>CEP290 </a:t>
              </a:r>
              <a:r>
                <a:rPr lang="en-AU" sz="2400" dirty="0">
                  <a:solidFill>
                    <a:srgbClr val="00B050"/>
                  </a:solidFill>
                  <a:latin typeface="Arial" panose="020B0604020202020204" pitchFamily="34" charset="0"/>
                  <a:cs typeface="Arial" panose="020B0604020202020204" pitchFamily="34" charset="0"/>
                </a:rPr>
                <a:t>RPGR</a:t>
              </a:r>
              <a:endParaRPr lang="en-AU" sz="2400" dirty="0">
                <a:solidFill>
                  <a:srgbClr val="0046AD"/>
                </a:solidFill>
                <a:latin typeface="Arial" panose="020B0604020202020204" pitchFamily="34" charset="0"/>
                <a:cs typeface="Arial" panose="020B0604020202020204" pitchFamily="34" charset="0"/>
              </a:endParaRPr>
            </a:p>
          </p:txBody>
        </p:sp>
        <p:sp>
          <p:nvSpPr>
            <p:cNvPr id="293" name="TextBox 292">
              <a:extLst>
                <a:ext uri="{FF2B5EF4-FFF2-40B4-BE49-F238E27FC236}">
                  <a16:creationId xmlns:a16="http://schemas.microsoft.com/office/drawing/2014/main" id="{611166E3-9D75-49ED-8885-4143BBB47663}"/>
                </a:ext>
              </a:extLst>
            </p:cNvPr>
            <p:cNvSpPr txBox="1"/>
            <p:nvPr/>
          </p:nvSpPr>
          <p:spPr>
            <a:xfrm>
              <a:off x="6287834" y="4719426"/>
              <a:ext cx="457041" cy="8423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ONL</a:t>
              </a:r>
            </a:p>
          </p:txBody>
        </p:sp>
        <p:sp>
          <p:nvSpPr>
            <p:cNvPr id="294" name="TextBox 293">
              <a:extLst>
                <a:ext uri="{FF2B5EF4-FFF2-40B4-BE49-F238E27FC236}">
                  <a16:creationId xmlns:a16="http://schemas.microsoft.com/office/drawing/2014/main" id="{CE9C7893-F1F1-455C-9807-B95EFE60859B}"/>
                </a:ext>
              </a:extLst>
            </p:cNvPr>
            <p:cNvSpPr txBox="1"/>
            <p:nvPr/>
          </p:nvSpPr>
          <p:spPr>
            <a:xfrm>
              <a:off x="5015257" y="4716743"/>
              <a:ext cx="457041" cy="8423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ONL</a:t>
              </a:r>
            </a:p>
          </p:txBody>
        </p:sp>
        <p:sp>
          <p:nvSpPr>
            <p:cNvPr id="295" name="TextBox 294">
              <a:extLst>
                <a:ext uri="{FF2B5EF4-FFF2-40B4-BE49-F238E27FC236}">
                  <a16:creationId xmlns:a16="http://schemas.microsoft.com/office/drawing/2014/main" id="{E3B2917B-6064-4C72-9F56-B1C412EB0D57}"/>
                </a:ext>
              </a:extLst>
            </p:cNvPr>
            <p:cNvSpPr txBox="1"/>
            <p:nvPr/>
          </p:nvSpPr>
          <p:spPr>
            <a:xfrm>
              <a:off x="3720474" y="4699440"/>
              <a:ext cx="457041" cy="8423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ONL</a:t>
              </a:r>
            </a:p>
          </p:txBody>
        </p:sp>
      </p:grpSp>
      <p:sp>
        <p:nvSpPr>
          <p:cNvPr id="296" name="TextBox 295">
            <a:extLst>
              <a:ext uri="{FF2B5EF4-FFF2-40B4-BE49-F238E27FC236}">
                <a16:creationId xmlns:a16="http://schemas.microsoft.com/office/drawing/2014/main" id="{EBB410AC-D358-4DA2-B9BA-018727706F5C}"/>
              </a:ext>
            </a:extLst>
          </p:cNvPr>
          <p:cNvSpPr txBox="1"/>
          <p:nvPr/>
        </p:nvSpPr>
        <p:spPr>
          <a:xfrm>
            <a:off x="18058691" y="28957999"/>
            <a:ext cx="3484250" cy="461665"/>
          </a:xfrm>
          <a:prstGeom prst="rect">
            <a:avLst/>
          </a:prstGeom>
          <a:noFill/>
        </p:spPr>
        <p:txBody>
          <a:bodyPr wrap="square" rtlCol="0">
            <a:spAutoFit/>
          </a:bodyPr>
          <a:lstStyle/>
          <a:p>
            <a:pPr defTabSz="457200"/>
            <a:r>
              <a:rPr lang="en-AU" sz="2400" b="1" dirty="0">
                <a:solidFill>
                  <a:srgbClr val="FFFF00"/>
                </a:solidFill>
                <a:latin typeface="Arial" panose="020B0604020202020204" pitchFamily="34" charset="0"/>
                <a:cs typeface="Arial" panose="020B0604020202020204" pitchFamily="34" charset="0"/>
              </a:rPr>
              <a:t> Isogenic control</a:t>
            </a:r>
          </a:p>
        </p:txBody>
      </p:sp>
      <p:sp>
        <p:nvSpPr>
          <p:cNvPr id="297" name="TextBox 296">
            <a:extLst>
              <a:ext uri="{FF2B5EF4-FFF2-40B4-BE49-F238E27FC236}">
                <a16:creationId xmlns:a16="http://schemas.microsoft.com/office/drawing/2014/main" id="{E2C67071-022F-481B-94EA-F3AB4A968A8B}"/>
              </a:ext>
            </a:extLst>
          </p:cNvPr>
          <p:cNvSpPr txBox="1"/>
          <p:nvPr/>
        </p:nvSpPr>
        <p:spPr>
          <a:xfrm>
            <a:off x="22413041" y="28996244"/>
            <a:ext cx="3628449" cy="461665"/>
          </a:xfrm>
          <a:prstGeom prst="rect">
            <a:avLst/>
          </a:prstGeom>
          <a:noFill/>
        </p:spPr>
        <p:txBody>
          <a:bodyPr wrap="square" rtlCol="0">
            <a:spAutoFit/>
          </a:bodyPr>
          <a:lstStyle/>
          <a:p>
            <a:pPr defTabSz="457200"/>
            <a:r>
              <a:rPr lang="en-US" sz="2400" b="1" dirty="0">
                <a:solidFill>
                  <a:srgbClr val="FFFF00"/>
                </a:solidFill>
                <a:latin typeface="Arial" panose="020B0604020202020204" pitchFamily="34" charset="0"/>
                <a:cs typeface="Arial" panose="020B0604020202020204" pitchFamily="34" charset="0"/>
              </a:rPr>
              <a:t>M</a:t>
            </a:r>
            <a:r>
              <a:rPr lang="en-AU" sz="2400" b="1" dirty="0" err="1">
                <a:solidFill>
                  <a:srgbClr val="FFFF00"/>
                </a:solidFill>
                <a:latin typeface="Arial" panose="020B0604020202020204" pitchFamily="34" charset="0"/>
                <a:cs typeface="Arial" panose="020B0604020202020204" pitchFamily="34" charset="0"/>
              </a:rPr>
              <a:t>issense</a:t>
            </a:r>
            <a:r>
              <a:rPr lang="en-AU" sz="2400" b="1" dirty="0">
                <a:solidFill>
                  <a:srgbClr val="FFFF00"/>
                </a:solidFill>
                <a:latin typeface="Arial" panose="020B0604020202020204" pitchFamily="34" charset="0"/>
                <a:cs typeface="Arial" panose="020B0604020202020204" pitchFamily="34" charset="0"/>
              </a:rPr>
              <a:t> VOUS </a:t>
            </a:r>
          </a:p>
        </p:txBody>
      </p:sp>
      <p:sp>
        <p:nvSpPr>
          <p:cNvPr id="298" name="TextBox 297">
            <a:extLst>
              <a:ext uri="{FF2B5EF4-FFF2-40B4-BE49-F238E27FC236}">
                <a16:creationId xmlns:a16="http://schemas.microsoft.com/office/drawing/2014/main" id="{1E9F4F9F-97CD-4770-9327-FC4AE19059EA}"/>
              </a:ext>
            </a:extLst>
          </p:cNvPr>
          <p:cNvSpPr txBox="1"/>
          <p:nvPr/>
        </p:nvSpPr>
        <p:spPr>
          <a:xfrm>
            <a:off x="26542543" y="28919306"/>
            <a:ext cx="3628449" cy="461665"/>
          </a:xfrm>
          <a:prstGeom prst="rect">
            <a:avLst/>
          </a:prstGeom>
          <a:noFill/>
        </p:spPr>
        <p:txBody>
          <a:bodyPr wrap="square" rtlCol="0">
            <a:spAutoFit/>
          </a:bodyPr>
          <a:lstStyle/>
          <a:p>
            <a:pPr defTabSz="457200"/>
            <a:r>
              <a:rPr lang="en-AU" sz="2400" b="1" dirty="0">
                <a:solidFill>
                  <a:srgbClr val="FFFF00"/>
                </a:solidFill>
                <a:latin typeface="Arial" panose="020B0604020202020204" pitchFamily="34" charset="0"/>
                <a:cs typeface="Arial" panose="020B0604020202020204" pitchFamily="34" charset="0"/>
              </a:rPr>
              <a:t>RPGRIP1-LCA</a:t>
            </a:r>
          </a:p>
        </p:txBody>
      </p:sp>
      <p:sp>
        <p:nvSpPr>
          <p:cNvPr id="150" name="TextBox 149">
            <a:extLst>
              <a:ext uri="{FF2B5EF4-FFF2-40B4-BE49-F238E27FC236}">
                <a16:creationId xmlns:a16="http://schemas.microsoft.com/office/drawing/2014/main" id="{DDBFDDD4-6175-40A4-AE96-B4E766BC6026}"/>
              </a:ext>
            </a:extLst>
          </p:cNvPr>
          <p:cNvSpPr txBox="1"/>
          <p:nvPr/>
        </p:nvSpPr>
        <p:spPr>
          <a:xfrm>
            <a:off x="17126274" y="28335499"/>
            <a:ext cx="669158" cy="643514"/>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E. </a:t>
            </a:r>
          </a:p>
        </p:txBody>
      </p:sp>
    </p:spTree>
    <p:extLst>
      <p:ext uri="{BB962C8B-B14F-4D97-AF65-F5344CB8AC3E}">
        <p14:creationId xmlns:p14="http://schemas.microsoft.com/office/powerpoint/2010/main" val="161727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4398</TotalTime>
  <Words>983</Words>
  <Application>Microsoft Office PowerPoint</Application>
  <PresentationFormat>Custom</PresentationFormat>
  <Paragraphs>92</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Open Sans</vt:lpstr>
      <vt:lpstr>Calibri</vt:lpstr>
      <vt:lpstr>Arial</vt:lpstr>
      <vt:lpstr>Calibri Light</vt:lpstr>
      <vt:lpstr>Wingdings</vt:lpstr>
      <vt:lpstr>ITC Lubalin Graph Std Medium</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Jagger</dc:creator>
  <cp:lastModifiedBy>To Ha</cp:lastModifiedBy>
  <cp:revision>329</cp:revision>
  <cp:lastPrinted>2019-09-10T03:07:45Z</cp:lastPrinted>
  <dcterms:created xsi:type="dcterms:W3CDTF">2016-11-24T04:06:50Z</dcterms:created>
  <dcterms:modified xsi:type="dcterms:W3CDTF">2021-05-14T00:32:31Z</dcterms:modified>
</cp:coreProperties>
</file>